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5" r:id="rId6"/>
    <p:sldId id="274" r:id="rId7"/>
    <p:sldId id="276" r:id="rId8"/>
    <p:sldId id="277" r:id="rId9"/>
    <p:sldId id="278" r:id="rId10"/>
    <p:sldId id="279" r:id="rId11"/>
    <p:sldId id="280" r:id="rId12"/>
    <p:sldId id="282" r:id="rId13"/>
    <p:sldId id="283" r:id="rId14"/>
    <p:sldId id="284" r:id="rId15"/>
    <p:sldId id="285" r:id="rId16"/>
    <p:sldId id="261" r:id="rId1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853" autoAdjust="0"/>
    <p:restoredTop sz="94683" autoAdjust="0"/>
  </p:normalViewPr>
  <p:slideViewPr>
    <p:cSldViewPr>
      <p:cViewPr varScale="1">
        <p:scale>
          <a:sx n="111" d="100"/>
          <a:sy n="111" d="100"/>
        </p:scale>
        <p:origin x="-122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9C130FE3-C932-4EDB-AACA-E48644460877}" type="datetimeFigureOut">
              <a:rPr lang="es-CL" smtClean="0"/>
              <a:pPr/>
              <a:t>21-09-2022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93F240F-18F9-4DC8-B8D9-AFCD85AA1D1B}" type="slidenum">
              <a:rPr lang="es-CL" smtClean="0"/>
              <a:pPr/>
              <a:t>‹Nº›</a:t>
            </a:fld>
            <a:endParaRPr lang="es-CL"/>
          </a:p>
        </p:txBody>
      </p:sp>
    </p:spTree>
    <p:extLst>
      <p:ext uri="{BB962C8B-B14F-4D97-AF65-F5344CB8AC3E}">
        <p14:creationId xmlns="" xmlns:p14="http://schemas.microsoft.com/office/powerpoint/2010/main" val="397104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C130FE3-C932-4EDB-AACA-E48644460877}" type="datetimeFigureOut">
              <a:rPr lang="es-CL" smtClean="0"/>
              <a:pPr/>
              <a:t>21-09-2022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93F240F-18F9-4DC8-B8D9-AFCD85AA1D1B}" type="slidenum">
              <a:rPr lang="es-CL" smtClean="0"/>
              <a:pPr/>
              <a:t>‹Nº›</a:t>
            </a:fld>
            <a:endParaRPr lang="es-CL"/>
          </a:p>
        </p:txBody>
      </p:sp>
    </p:spTree>
    <p:extLst>
      <p:ext uri="{BB962C8B-B14F-4D97-AF65-F5344CB8AC3E}">
        <p14:creationId xmlns="" xmlns:p14="http://schemas.microsoft.com/office/powerpoint/2010/main" val="320083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C130FE3-C932-4EDB-AACA-E48644460877}" type="datetimeFigureOut">
              <a:rPr lang="es-CL" smtClean="0"/>
              <a:pPr/>
              <a:t>21-09-2022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93F240F-18F9-4DC8-B8D9-AFCD85AA1D1B}" type="slidenum">
              <a:rPr lang="es-CL" smtClean="0"/>
              <a:pPr/>
              <a:t>‹Nº›</a:t>
            </a:fld>
            <a:endParaRPr lang="es-CL"/>
          </a:p>
        </p:txBody>
      </p:sp>
    </p:spTree>
    <p:extLst>
      <p:ext uri="{BB962C8B-B14F-4D97-AF65-F5344CB8AC3E}">
        <p14:creationId xmlns="" xmlns:p14="http://schemas.microsoft.com/office/powerpoint/2010/main" val="140375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C130FE3-C932-4EDB-AACA-E48644460877}" type="datetimeFigureOut">
              <a:rPr lang="es-CL" smtClean="0"/>
              <a:pPr/>
              <a:t>21-09-2022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93F240F-18F9-4DC8-B8D9-AFCD85AA1D1B}" type="slidenum">
              <a:rPr lang="es-CL" smtClean="0"/>
              <a:pPr/>
              <a:t>‹Nº›</a:t>
            </a:fld>
            <a:endParaRPr lang="es-CL"/>
          </a:p>
        </p:txBody>
      </p:sp>
    </p:spTree>
    <p:extLst>
      <p:ext uri="{BB962C8B-B14F-4D97-AF65-F5344CB8AC3E}">
        <p14:creationId xmlns="" xmlns:p14="http://schemas.microsoft.com/office/powerpoint/2010/main" val="64460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C130FE3-C932-4EDB-AACA-E48644460877}" type="datetimeFigureOut">
              <a:rPr lang="es-CL" smtClean="0"/>
              <a:pPr/>
              <a:t>21-09-2022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93F240F-18F9-4DC8-B8D9-AFCD85AA1D1B}" type="slidenum">
              <a:rPr lang="es-CL" smtClean="0"/>
              <a:pPr/>
              <a:t>‹Nº›</a:t>
            </a:fld>
            <a:endParaRPr lang="es-CL"/>
          </a:p>
        </p:txBody>
      </p:sp>
    </p:spTree>
    <p:extLst>
      <p:ext uri="{BB962C8B-B14F-4D97-AF65-F5344CB8AC3E}">
        <p14:creationId xmlns="" xmlns:p14="http://schemas.microsoft.com/office/powerpoint/2010/main" val="384650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9C130FE3-C932-4EDB-AACA-E48644460877}" type="datetimeFigureOut">
              <a:rPr lang="es-CL" smtClean="0"/>
              <a:pPr/>
              <a:t>21-09-2022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93F240F-18F9-4DC8-B8D9-AFCD85AA1D1B}" type="slidenum">
              <a:rPr lang="es-CL" smtClean="0"/>
              <a:pPr/>
              <a:t>‹Nº›</a:t>
            </a:fld>
            <a:endParaRPr lang="es-CL"/>
          </a:p>
        </p:txBody>
      </p:sp>
    </p:spTree>
    <p:extLst>
      <p:ext uri="{BB962C8B-B14F-4D97-AF65-F5344CB8AC3E}">
        <p14:creationId xmlns="" xmlns:p14="http://schemas.microsoft.com/office/powerpoint/2010/main" val="54090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9C130FE3-C932-4EDB-AACA-E48644460877}" type="datetimeFigureOut">
              <a:rPr lang="es-CL" smtClean="0"/>
              <a:pPr/>
              <a:t>21-09-2022</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B93F240F-18F9-4DC8-B8D9-AFCD85AA1D1B}" type="slidenum">
              <a:rPr lang="es-CL" smtClean="0"/>
              <a:pPr/>
              <a:t>‹Nº›</a:t>
            </a:fld>
            <a:endParaRPr lang="es-CL"/>
          </a:p>
        </p:txBody>
      </p:sp>
    </p:spTree>
    <p:extLst>
      <p:ext uri="{BB962C8B-B14F-4D97-AF65-F5344CB8AC3E}">
        <p14:creationId xmlns="" xmlns:p14="http://schemas.microsoft.com/office/powerpoint/2010/main" val="201607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9C130FE3-C932-4EDB-AACA-E48644460877}" type="datetimeFigureOut">
              <a:rPr lang="es-CL" smtClean="0"/>
              <a:pPr/>
              <a:t>21-09-2022</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B93F240F-18F9-4DC8-B8D9-AFCD85AA1D1B}" type="slidenum">
              <a:rPr lang="es-CL" smtClean="0"/>
              <a:pPr/>
              <a:t>‹Nº›</a:t>
            </a:fld>
            <a:endParaRPr lang="es-CL"/>
          </a:p>
        </p:txBody>
      </p:sp>
    </p:spTree>
    <p:extLst>
      <p:ext uri="{BB962C8B-B14F-4D97-AF65-F5344CB8AC3E}">
        <p14:creationId xmlns="" xmlns:p14="http://schemas.microsoft.com/office/powerpoint/2010/main" val="398223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130FE3-C932-4EDB-AACA-E48644460877}" type="datetimeFigureOut">
              <a:rPr lang="es-CL" smtClean="0"/>
              <a:pPr/>
              <a:t>21-09-2022</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B93F240F-18F9-4DC8-B8D9-AFCD85AA1D1B}" type="slidenum">
              <a:rPr lang="es-CL" smtClean="0"/>
              <a:pPr/>
              <a:t>‹Nº›</a:t>
            </a:fld>
            <a:endParaRPr lang="es-CL"/>
          </a:p>
        </p:txBody>
      </p:sp>
    </p:spTree>
    <p:extLst>
      <p:ext uri="{BB962C8B-B14F-4D97-AF65-F5344CB8AC3E}">
        <p14:creationId xmlns="" xmlns:p14="http://schemas.microsoft.com/office/powerpoint/2010/main" val="23213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130FE3-C932-4EDB-AACA-E48644460877}" type="datetimeFigureOut">
              <a:rPr lang="es-CL" smtClean="0"/>
              <a:pPr/>
              <a:t>21-09-2022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93F240F-18F9-4DC8-B8D9-AFCD85AA1D1B}" type="slidenum">
              <a:rPr lang="es-CL" smtClean="0"/>
              <a:pPr/>
              <a:t>‹Nº›</a:t>
            </a:fld>
            <a:endParaRPr lang="es-CL"/>
          </a:p>
        </p:txBody>
      </p:sp>
    </p:spTree>
    <p:extLst>
      <p:ext uri="{BB962C8B-B14F-4D97-AF65-F5344CB8AC3E}">
        <p14:creationId xmlns="" xmlns:p14="http://schemas.microsoft.com/office/powerpoint/2010/main" val="39379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130FE3-C932-4EDB-AACA-E48644460877}" type="datetimeFigureOut">
              <a:rPr lang="es-CL" smtClean="0"/>
              <a:pPr/>
              <a:t>21-09-2022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93F240F-18F9-4DC8-B8D9-AFCD85AA1D1B}" type="slidenum">
              <a:rPr lang="es-CL" smtClean="0"/>
              <a:pPr/>
              <a:t>‹Nº›</a:t>
            </a:fld>
            <a:endParaRPr lang="es-CL"/>
          </a:p>
        </p:txBody>
      </p:sp>
    </p:spTree>
    <p:extLst>
      <p:ext uri="{BB962C8B-B14F-4D97-AF65-F5344CB8AC3E}">
        <p14:creationId xmlns="" xmlns:p14="http://schemas.microsoft.com/office/powerpoint/2010/main" val="228039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30FE3-C932-4EDB-AACA-E48644460877}" type="datetimeFigureOut">
              <a:rPr lang="es-CL" smtClean="0"/>
              <a:pPr/>
              <a:t>21-09-2022</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F240F-18F9-4DC8-B8D9-AFCD85AA1D1B}" type="slidenum">
              <a:rPr lang="es-CL" smtClean="0"/>
              <a:pPr/>
              <a:t>‹Nº›</a:t>
            </a:fld>
            <a:endParaRPr lang="es-CL"/>
          </a:p>
        </p:txBody>
      </p:sp>
    </p:spTree>
    <p:extLst>
      <p:ext uri="{BB962C8B-B14F-4D97-AF65-F5344CB8AC3E}">
        <p14:creationId xmlns="" xmlns:p14="http://schemas.microsoft.com/office/powerpoint/2010/main" val="1649158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ubdereenlinea.gov.c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vvww.subdereenlinea.gov.c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ubdereenlinea.gov.c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1785926"/>
            <a:ext cx="7772400" cy="1470025"/>
          </a:xfrm>
        </p:spPr>
        <p:txBody>
          <a:bodyPr>
            <a:normAutofit/>
          </a:bodyPr>
          <a:lstStyle/>
          <a:p>
            <a:r>
              <a:rPr lang="es-MX" sz="2400" b="1" dirty="0" smtClean="0"/>
              <a:t>"</a:t>
            </a:r>
            <a:r>
              <a:rPr lang="es-MX" sz="2800" b="1" dirty="0"/>
              <a:t>PROGRAMA DE MEJORAMIENTO DE LA GESTION MUNICIPAL </a:t>
            </a:r>
            <a:r>
              <a:rPr lang="es-MX" sz="2800" b="1" dirty="0" smtClean="0"/>
              <a:t>2022"</a:t>
            </a:r>
            <a:endParaRPr lang="es-CL" sz="2800" b="1" dirty="0"/>
          </a:p>
        </p:txBody>
      </p:sp>
      <p:sp>
        <p:nvSpPr>
          <p:cNvPr id="3" name="2 Subtítulo"/>
          <p:cNvSpPr>
            <a:spLocks noGrp="1"/>
          </p:cNvSpPr>
          <p:nvPr>
            <p:ph type="subTitle" idx="1"/>
          </p:nvPr>
        </p:nvSpPr>
        <p:spPr>
          <a:xfrm>
            <a:off x="1000100" y="3714752"/>
            <a:ext cx="6800800" cy="1198984"/>
          </a:xfrm>
        </p:spPr>
        <p:txBody>
          <a:bodyPr/>
          <a:lstStyle/>
          <a:p>
            <a:r>
              <a:rPr lang="es-ES" b="1" dirty="0" smtClean="0">
                <a:solidFill>
                  <a:schemeClr val="tx1"/>
                </a:solidFill>
                <a:effectLst>
                  <a:outerShdw blurRad="38100" dist="38100" dir="2700000" algn="tl">
                    <a:srgbClr val="000000">
                      <a:alpha val="43137"/>
                    </a:srgbClr>
                  </a:outerShdw>
                </a:effectLst>
                <a:cs typeface="Andalus" pitchFamily="18" charset="-78"/>
              </a:rPr>
              <a:t>Secretaria Comunal de Planificación (SECPLAN)</a:t>
            </a:r>
            <a:endParaRPr lang="es-CL" i="1" dirty="0">
              <a:cs typeface="Andalus" pitchFamily="18" charset="-78"/>
            </a:endParaRPr>
          </a:p>
        </p:txBody>
      </p:sp>
    </p:spTree>
    <p:extLst>
      <p:ext uri="{BB962C8B-B14F-4D97-AF65-F5344CB8AC3E}">
        <p14:creationId xmlns="" xmlns:p14="http://schemas.microsoft.com/office/powerpoint/2010/main" val="1599365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MX" sz="1600" b="1" dirty="0" smtClean="0"/>
              <a:t>5.    Fotografías</a:t>
            </a:r>
          </a:p>
          <a:p>
            <a:pPr marL="400050" lvl="1" indent="0" algn="just">
              <a:buNone/>
            </a:pPr>
            <a:r>
              <a:rPr lang="es-CL" sz="1400" dirty="0" smtClean="0"/>
              <a:t>Cada </a:t>
            </a:r>
            <a:r>
              <a:rPr lang="es-CL" sz="1400" dirty="0"/>
              <a:t>uno de los proyectos deberá adjuntar mínimo </a:t>
            </a:r>
            <a:r>
              <a:rPr lang="es-CL" sz="1400" b="1" dirty="0"/>
              <a:t>3 fotografías a color </a:t>
            </a:r>
            <a:r>
              <a:rPr lang="es-CL" sz="1400" dirty="0"/>
              <a:t>que muestren claramente la necesidad de ejecutar el proyecto, o bien el lugar donde se emplazará la iniciativa. Las fotografías pueden subirlas en formato PDF o JPG y deben cautelar que posean buena nitidez. No se aceptarán fotografías de Google Earth o cualquier otro tipo de plataforma.</a:t>
            </a:r>
          </a:p>
          <a:p>
            <a:pPr marL="0" lvl="0" indent="0" algn="just" eaLnBrk="0" hangingPunct="0">
              <a:buNone/>
            </a:pPr>
            <a:r>
              <a:rPr lang="es-CL" sz="1600" b="1" dirty="0"/>
              <a:t>6</a:t>
            </a:r>
            <a:r>
              <a:rPr lang="es-CL" sz="1600" b="1" dirty="0" smtClean="0"/>
              <a:t>.    COMENTARIOS </a:t>
            </a:r>
            <a:r>
              <a:rPr lang="es-CL" sz="1600" b="1" dirty="0"/>
              <a:t>U </a:t>
            </a:r>
            <a:r>
              <a:rPr lang="es-CL" sz="1600" b="1" dirty="0" smtClean="0"/>
              <a:t>OBSERVACIONES</a:t>
            </a:r>
            <a:endParaRPr lang="es-CL" sz="1600" b="1" dirty="0"/>
          </a:p>
          <a:p>
            <a:pPr marL="400050" lvl="1" indent="0" algn="just" eaLnBrk="0" hangingPunct="0">
              <a:buNone/>
            </a:pPr>
            <a:r>
              <a:rPr lang="es-CL" sz="1400" dirty="0"/>
              <a:t>Se podrá utilizar esta sección para informar otros asuntos que no se especifiquen en la ficha de Ingreso o bien que no se encuentren contenidos en los antecedentes técnicos</a:t>
            </a:r>
            <a:r>
              <a:rPr lang="es-CL" sz="1400" dirty="0" smtClean="0"/>
              <a:t>.</a:t>
            </a:r>
          </a:p>
          <a:p>
            <a:pPr marL="400050" lvl="1" indent="0" algn="just" eaLnBrk="0" hangingPunct="0">
              <a:buNone/>
            </a:pPr>
            <a:endParaRPr lang="es-MX" sz="1400" dirty="0"/>
          </a:p>
          <a:p>
            <a:pPr marL="400050" lvl="1" indent="0" algn="just" eaLnBrk="0" hangingPunct="0">
              <a:buNone/>
            </a:pPr>
            <a:endParaRPr lang="es-MX" sz="1400" dirty="0" smtClean="0"/>
          </a:p>
          <a:p>
            <a:pPr marL="400050" lvl="1" indent="0" algn="just" eaLnBrk="0" hangingPunct="0">
              <a:buNone/>
            </a:pPr>
            <a:endParaRPr lang="es-CL" sz="1400" dirty="0"/>
          </a:p>
          <a:p>
            <a:pPr marL="0" indent="0" algn="ctr">
              <a:buNone/>
            </a:pPr>
            <a:r>
              <a:rPr lang="es-MX" sz="2400" b="1" dirty="0" smtClean="0"/>
              <a:t>LA </a:t>
            </a:r>
            <a:r>
              <a:rPr lang="es-MX" sz="2400" b="1" dirty="0"/>
              <a:t>POSTULACIÓN Y ELEGIBILIDAD DE LOS PROYECTOS NO GARANTIZA SU POSTERIOR FINANCIAMIENTO.</a:t>
            </a:r>
          </a:p>
          <a:p>
            <a:pPr marL="0" indent="0">
              <a:buNone/>
            </a:pPr>
            <a:endParaRPr lang="es-CL" dirty="0"/>
          </a:p>
        </p:txBody>
      </p:sp>
      <p:sp>
        <p:nvSpPr>
          <p:cNvPr id="6"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spTree>
    <p:extLst>
      <p:ext uri="{BB962C8B-B14F-4D97-AF65-F5344CB8AC3E}">
        <p14:creationId xmlns="" xmlns:p14="http://schemas.microsoft.com/office/powerpoint/2010/main" val="2837011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MX" sz="1600" dirty="0" smtClean="0"/>
              <a:t> </a:t>
            </a:r>
            <a:endParaRPr lang="es-CL" sz="1600" dirty="0"/>
          </a:p>
        </p:txBody>
      </p:sp>
      <p:sp>
        <p:nvSpPr>
          <p:cNvPr id="6"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sp>
        <p:nvSpPr>
          <p:cNvPr id="4" name="2 Marcador de contenido"/>
          <p:cNvSpPr txBox="1">
            <a:spLocks/>
          </p:cNvSpPr>
          <p:nvPr/>
        </p:nvSpPr>
        <p:spPr>
          <a:xfrm>
            <a:off x="571472" y="1500174"/>
            <a:ext cx="8229600" cy="4565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1600" b="1" dirty="0" smtClean="0"/>
              <a:t>Programa Mejoramiento de Barrios (PMB)</a:t>
            </a:r>
          </a:p>
          <a:p>
            <a:pPr marL="0" indent="0">
              <a:buFont typeface="Arial" pitchFamily="34" charset="0"/>
              <a:buNone/>
            </a:pPr>
            <a:endParaRPr lang="es-MX" sz="1600" b="1" dirty="0"/>
          </a:p>
          <a:p>
            <a:pPr algn="just"/>
            <a:r>
              <a:rPr lang="es-MX" sz="1200" dirty="0" smtClean="0"/>
              <a:t>Tiene por finalidad mejorar </a:t>
            </a:r>
            <a:r>
              <a:rPr lang="es-MX" sz="1200" dirty="0"/>
              <a:t>la calidad de vida de la población en torno a la infraestructura comunitaria</a:t>
            </a:r>
            <a:r>
              <a:rPr lang="es-MX" sz="1200" dirty="0" smtClean="0"/>
              <a:t>.</a:t>
            </a:r>
          </a:p>
          <a:p>
            <a:pPr marL="0" indent="0" algn="just">
              <a:buNone/>
            </a:pPr>
            <a:endParaRPr lang="es-MX" sz="1200" dirty="0" smtClean="0"/>
          </a:p>
          <a:p>
            <a:pPr algn="just"/>
            <a:r>
              <a:rPr lang="es-MX" sz="1200" dirty="0" smtClean="0"/>
              <a:t>Objetivos:</a:t>
            </a:r>
            <a:endParaRPr lang="es-MX" sz="1200" dirty="0"/>
          </a:p>
          <a:p>
            <a:pPr lvl="1" algn="just">
              <a:buFont typeface="+mj-lt"/>
              <a:buAutoNum type="romanUcPeriod"/>
            </a:pPr>
            <a:r>
              <a:rPr lang="es-MX" sz="1000" dirty="0" smtClean="0"/>
              <a:t>Mejorar </a:t>
            </a:r>
            <a:r>
              <a:rPr lang="es-MX" sz="1000" dirty="0"/>
              <a:t>la calidad de vida de la población de escasos recursos que habita en condiciones </a:t>
            </a:r>
            <a:r>
              <a:rPr lang="es-MX" sz="1000" dirty="0" smtClean="0"/>
              <a:t>adversas.</a:t>
            </a:r>
            <a:endParaRPr lang="es-MX" sz="1000" dirty="0"/>
          </a:p>
          <a:p>
            <a:pPr lvl="1" algn="just">
              <a:buFont typeface="+mj-lt"/>
              <a:buAutoNum type="romanUcPeriod"/>
            </a:pPr>
            <a:r>
              <a:rPr lang="es-MX" sz="1000" dirty="0" smtClean="0"/>
              <a:t>Brindar </a:t>
            </a:r>
            <a:r>
              <a:rPr lang="es-MX" sz="1000" dirty="0"/>
              <a:t>atención preferencial para el progreso de barrios y campamentos irregulares con déficit de servicios básicos (agua potable, alcantarillado sanitario, electricidad y pavimentación</a:t>
            </a:r>
            <a:r>
              <a:rPr lang="es-MX" sz="1000" dirty="0" smtClean="0"/>
              <a:t>).</a:t>
            </a:r>
          </a:p>
          <a:p>
            <a:pPr marL="457200" lvl="1" indent="0" algn="just">
              <a:buNone/>
            </a:pPr>
            <a:endParaRPr lang="es-MX" sz="1000" dirty="0" smtClean="0"/>
          </a:p>
          <a:p>
            <a:pPr algn="just"/>
            <a:r>
              <a:rPr lang="es-MX" sz="1200" dirty="0" smtClean="0"/>
              <a:t>Entre las principales áreas que aborda PMB se encuentran: Saneamiento </a:t>
            </a:r>
            <a:r>
              <a:rPr lang="es-MX" sz="1200" dirty="0"/>
              <a:t>sanitario, reparaciones/ampliaciones de sistemas de agua potable y alcantarillado, plantas de agua potable y aguas servidas, entre otros</a:t>
            </a:r>
            <a:r>
              <a:rPr lang="es-MX" sz="1200" dirty="0" smtClean="0"/>
              <a:t>.</a:t>
            </a:r>
          </a:p>
          <a:p>
            <a:pPr marL="0" indent="0" algn="just">
              <a:buNone/>
            </a:pPr>
            <a:endParaRPr lang="es-MX" sz="1200" dirty="0" smtClean="0"/>
          </a:p>
          <a:p>
            <a:pPr algn="just"/>
            <a:r>
              <a:rPr lang="es-MX" sz="1200" dirty="0" smtClean="0"/>
              <a:t>El </a:t>
            </a:r>
            <a:r>
              <a:rPr lang="es-MX" sz="1200" dirty="0"/>
              <a:t>Programa Mejoramiento de Barrios es administrado por la Subdere en la División de Municipalidades y los gobiernos regionales. Este opera bajo la modalidad de transferencias de capital (a otras identidades públicas) y a través del Fondo Nacional de Desarrollo Regional (FNDR).</a:t>
            </a:r>
            <a:endParaRPr lang="es-CL" sz="1200" dirty="0"/>
          </a:p>
        </p:txBody>
      </p:sp>
    </p:spTree>
    <p:extLst>
      <p:ext uri="{BB962C8B-B14F-4D97-AF65-F5344CB8AC3E}">
        <p14:creationId xmlns="" xmlns:p14="http://schemas.microsoft.com/office/powerpoint/2010/main" val="2837011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MX" sz="1600" dirty="0" smtClean="0"/>
              <a:t> </a:t>
            </a:r>
            <a:endParaRPr lang="es-CL" sz="1600" dirty="0"/>
          </a:p>
        </p:txBody>
      </p:sp>
      <p:sp>
        <p:nvSpPr>
          <p:cNvPr id="6"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sp>
        <p:nvSpPr>
          <p:cNvPr id="4" name="2 Marcador de contenido"/>
          <p:cNvSpPr txBox="1">
            <a:spLocks/>
          </p:cNvSpPr>
          <p:nvPr/>
        </p:nvSpPr>
        <p:spPr>
          <a:xfrm>
            <a:off x="571472" y="1500174"/>
            <a:ext cx="8229600" cy="4565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1600" b="1" dirty="0" smtClean="0"/>
              <a:t>Descripción General </a:t>
            </a:r>
            <a:endParaRPr lang="es-MX" sz="1600" b="1" dirty="0" smtClean="0"/>
          </a:p>
          <a:p>
            <a:pPr marL="0" indent="0">
              <a:buFont typeface="Arial" pitchFamily="34" charset="0"/>
              <a:buNone/>
            </a:pPr>
            <a:endParaRPr lang="es-MX" sz="1600" b="1" dirty="0"/>
          </a:p>
          <a:p>
            <a:pPr algn="just"/>
            <a:r>
              <a:rPr lang="es-ES" sz="1050" dirty="0" smtClean="0"/>
              <a:t>El </a:t>
            </a:r>
            <a:r>
              <a:rPr lang="es-ES" sz="1050" dirty="0"/>
              <a:t>Programa Mejoramiento de Barrios financia 8 distintas tipologías de proyectos: </a:t>
            </a:r>
            <a:endParaRPr lang="es-ES" sz="1050" dirty="0" smtClean="0"/>
          </a:p>
          <a:p>
            <a:pPr marL="685800" lvl="1" algn="just">
              <a:lnSpc>
                <a:spcPct val="150000"/>
              </a:lnSpc>
              <a:buFont typeface="+mj-lt"/>
              <a:buAutoNum type="romanLcPeriod"/>
            </a:pPr>
            <a:r>
              <a:rPr lang="es-ES" sz="1050" dirty="0" smtClean="0"/>
              <a:t>Diseño </a:t>
            </a:r>
          </a:p>
          <a:p>
            <a:pPr marL="685800" lvl="1" algn="just">
              <a:lnSpc>
                <a:spcPct val="150000"/>
              </a:lnSpc>
              <a:buFont typeface="+mj-lt"/>
              <a:buAutoNum type="romanLcPeriod"/>
            </a:pPr>
            <a:r>
              <a:rPr lang="es-ES" sz="1050" dirty="0" smtClean="0"/>
              <a:t>Estudios</a:t>
            </a:r>
          </a:p>
          <a:p>
            <a:pPr marL="685800" lvl="1" algn="just">
              <a:lnSpc>
                <a:spcPct val="150000"/>
              </a:lnSpc>
              <a:buFont typeface="+mj-lt"/>
              <a:buAutoNum type="romanLcPeriod"/>
            </a:pPr>
            <a:r>
              <a:rPr lang="es-ES" sz="1050" dirty="0" smtClean="0"/>
              <a:t>Asistencia Técnica</a:t>
            </a:r>
          </a:p>
          <a:p>
            <a:pPr marL="685800" lvl="1" algn="just">
              <a:lnSpc>
                <a:spcPct val="150000"/>
              </a:lnSpc>
              <a:buFont typeface="+mj-lt"/>
              <a:buAutoNum type="romanLcPeriod"/>
            </a:pPr>
            <a:r>
              <a:rPr lang="es-ES" sz="1050" dirty="0" smtClean="0"/>
              <a:t>Asistencia Legal</a:t>
            </a:r>
          </a:p>
          <a:p>
            <a:pPr marL="685800" lvl="1" algn="just">
              <a:lnSpc>
                <a:spcPct val="150000"/>
              </a:lnSpc>
              <a:buFont typeface="+mj-lt"/>
              <a:buAutoNum type="romanLcPeriod"/>
            </a:pPr>
            <a:r>
              <a:rPr lang="es-ES" sz="1050" dirty="0" smtClean="0"/>
              <a:t>Inspección Técnica</a:t>
            </a:r>
          </a:p>
          <a:p>
            <a:pPr marL="685800" lvl="1" algn="just">
              <a:lnSpc>
                <a:spcPct val="150000"/>
              </a:lnSpc>
              <a:buFont typeface="+mj-lt"/>
              <a:buAutoNum type="romanLcPeriod"/>
            </a:pPr>
            <a:r>
              <a:rPr lang="es-ES" sz="1050" dirty="0" smtClean="0"/>
              <a:t>Saneamiento </a:t>
            </a:r>
            <a:r>
              <a:rPr lang="es-ES" sz="1050" dirty="0"/>
              <a:t>de </a:t>
            </a:r>
            <a:r>
              <a:rPr lang="es-ES" sz="1050" dirty="0" smtClean="0"/>
              <a:t>Títulos</a:t>
            </a:r>
          </a:p>
          <a:p>
            <a:pPr marL="685800" lvl="1" algn="just">
              <a:lnSpc>
                <a:spcPct val="150000"/>
              </a:lnSpc>
              <a:buFont typeface="+mj-lt"/>
              <a:buAutoNum type="romanLcPeriod"/>
            </a:pPr>
            <a:r>
              <a:rPr lang="es-ES" sz="1050" dirty="0" smtClean="0"/>
              <a:t>Obras</a:t>
            </a:r>
          </a:p>
          <a:p>
            <a:pPr marL="685800" lvl="1" algn="just">
              <a:lnSpc>
                <a:spcPct val="150000"/>
              </a:lnSpc>
              <a:buFont typeface="+mj-lt"/>
              <a:buAutoNum type="romanLcPeriod"/>
            </a:pPr>
            <a:r>
              <a:rPr lang="es-ES" sz="1050" dirty="0" smtClean="0"/>
              <a:t>Adquisición </a:t>
            </a:r>
            <a:r>
              <a:rPr lang="es-ES" sz="1050" dirty="0"/>
              <a:t>de </a:t>
            </a:r>
            <a:r>
              <a:rPr lang="es-ES" sz="1050" dirty="0" smtClean="0"/>
              <a:t>Terrenos</a:t>
            </a:r>
          </a:p>
          <a:p>
            <a:pPr marL="685800" lvl="1" algn="just">
              <a:buNone/>
            </a:pPr>
            <a:endParaRPr lang="es-ES" sz="1050" dirty="0" smtClean="0"/>
          </a:p>
          <a:p>
            <a:pPr marL="400050" lvl="1" indent="0" algn="just">
              <a:buNone/>
            </a:pPr>
            <a:endParaRPr lang="es-ES" sz="1050" dirty="0" smtClean="0"/>
          </a:p>
          <a:p>
            <a:pPr marL="400050" lvl="1" indent="0" algn="just">
              <a:buNone/>
            </a:pPr>
            <a:r>
              <a:rPr lang="es-ES" sz="1100" dirty="0" smtClean="0"/>
              <a:t>Todos </a:t>
            </a:r>
            <a:r>
              <a:rPr lang="es-ES" sz="1100" dirty="0"/>
              <a:t>los proyectos que postulen a este Programa deberán hacerlo a través de la plataforma informática creada para tal efecto por la SUBDERE, denominada Sistema </a:t>
            </a:r>
            <a:r>
              <a:rPr lang="es-ES" sz="1100" dirty="0" smtClean="0"/>
              <a:t>Subdere </a:t>
            </a:r>
            <a:r>
              <a:rPr lang="es-ES" sz="1100" dirty="0"/>
              <a:t>en </a:t>
            </a:r>
            <a:r>
              <a:rPr lang="es-ES" sz="1100" dirty="0" smtClean="0"/>
              <a:t>línea, </a:t>
            </a:r>
            <a:r>
              <a:rPr lang="es-ES" sz="1100" dirty="0">
                <a:hlinkClick r:id="rId2"/>
              </a:rPr>
              <a:t>www.subdereenlinea.gov.cl,</a:t>
            </a:r>
            <a:r>
              <a:rPr lang="es-ES" sz="1100" dirty="0"/>
              <a:t> al cual se accede ingresando el usuario y contraseña de </a:t>
            </a:r>
            <a:r>
              <a:rPr lang="es-ES" sz="1100" dirty="0" smtClean="0"/>
              <a:t>acceso.</a:t>
            </a:r>
            <a:endParaRPr lang="es-CL" sz="1100" dirty="0"/>
          </a:p>
          <a:p>
            <a:pPr marL="0" indent="0">
              <a:buFont typeface="Arial" pitchFamily="34" charset="0"/>
              <a:buNone/>
            </a:pPr>
            <a:endParaRPr lang="es-MX" sz="1600" b="1" dirty="0"/>
          </a:p>
        </p:txBody>
      </p:sp>
      <p:pic>
        <p:nvPicPr>
          <p:cNvPr id="10" name="9 Imagen" descr="ppt5.PNG"/>
          <p:cNvPicPr>
            <a:picLocks noChangeAspect="1"/>
          </p:cNvPicPr>
          <p:nvPr/>
        </p:nvPicPr>
        <p:blipFill>
          <a:blip r:embed="rId3"/>
          <a:stretch>
            <a:fillRect/>
          </a:stretch>
        </p:blipFill>
        <p:spPr>
          <a:xfrm>
            <a:off x="6000760" y="1928802"/>
            <a:ext cx="2428892" cy="2571768"/>
          </a:xfrm>
          <a:prstGeom prst="rect">
            <a:avLst/>
          </a:prstGeom>
        </p:spPr>
      </p:pic>
    </p:spTree>
    <p:extLst>
      <p:ext uri="{BB962C8B-B14F-4D97-AF65-F5344CB8AC3E}">
        <p14:creationId xmlns="" xmlns:p14="http://schemas.microsoft.com/office/powerpoint/2010/main" val="182503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MX" sz="1600" dirty="0" smtClean="0"/>
              <a:t> </a:t>
            </a:r>
            <a:endParaRPr lang="es-CL" sz="1600" dirty="0"/>
          </a:p>
        </p:txBody>
      </p:sp>
      <p:sp>
        <p:nvSpPr>
          <p:cNvPr id="6"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sp>
        <p:nvSpPr>
          <p:cNvPr id="4" name="2 Marcador de contenido"/>
          <p:cNvSpPr txBox="1">
            <a:spLocks/>
          </p:cNvSpPr>
          <p:nvPr/>
        </p:nvSpPr>
        <p:spPr>
          <a:xfrm>
            <a:off x="428596" y="1643050"/>
            <a:ext cx="8229600" cy="46651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mj-lt"/>
              <a:buAutoNum type="arabicPeriod"/>
            </a:pPr>
            <a:r>
              <a:rPr lang="es-CL" sz="1600" dirty="0"/>
              <a:t>Asistencias Técnicas, Asistencias Legales, Inspecciones Técnicas </a:t>
            </a:r>
            <a:r>
              <a:rPr lang="es-CL" sz="1600" dirty="0" smtClean="0"/>
              <a:t>y </a:t>
            </a:r>
            <a:r>
              <a:rPr lang="es-CL" sz="1600" dirty="0"/>
              <a:t>Saneamiento de </a:t>
            </a:r>
            <a:r>
              <a:rPr lang="es-CL" sz="1600" dirty="0" smtClean="0"/>
              <a:t>Título</a:t>
            </a:r>
          </a:p>
          <a:p>
            <a:pPr marL="400050" lvl="2" indent="0" algn="just">
              <a:buNone/>
            </a:pPr>
            <a:endParaRPr lang="es-MX" sz="1050" dirty="0" smtClean="0"/>
          </a:p>
          <a:p>
            <a:pPr marL="400050" lvl="2" indent="0" algn="just">
              <a:lnSpc>
                <a:spcPct val="150000"/>
              </a:lnSpc>
              <a:buNone/>
            </a:pPr>
            <a:r>
              <a:rPr lang="es-MX" sz="1100" dirty="0" smtClean="0"/>
              <a:t>Los </a:t>
            </a:r>
            <a:r>
              <a:rPr lang="es-MX" sz="1100" dirty="0"/>
              <a:t>productos de este componente son Asesorías a las </a:t>
            </a:r>
            <a:r>
              <a:rPr lang="es-MX" sz="1100" dirty="0" smtClean="0"/>
              <a:t>municipalidades, </a:t>
            </a:r>
            <a:r>
              <a:rPr lang="es-MX" sz="1100" dirty="0"/>
              <a:t>con el objetivo de desarrollar, hacer seguimiento o ser contraparte de las obras de Infraestructura </a:t>
            </a:r>
            <a:r>
              <a:rPr lang="es-MX" sz="1100" dirty="0" smtClean="0"/>
              <a:t>Comunitaria. </a:t>
            </a:r>
            <a:r>
              <a:rPr lang="es-MX" sz="1100" dirty="0"/>
              <a:t>Los municipios con estos proyectos aprobados pueden contratar profesionales/técnicos ya sea a través de contratación directa o por </a:t>
            </a:r>
            <a:r>
              <a:rPr lang="es-MX" sz="1100" dirty="0" smtClean="0"/>
              <a:t>licitación. </a:t>
            </a:r>
            <a:r>
              <a:rPr lang="es-MX" sz="1100" dirty="0"/>
              <a:t>Todos los proyectos financiados son finalmente en beneficio de la población que presenta la carencia definida en la postulación de la iniciativa. La modalidad de producción es a través de la postulación del proyecto por parte de la Municipalidad y posterior financiamiento a través de PMB. Esto se hace mediante la plataforma informática, en la cual son postulados los proyectos. Al ser evaluados por el equipo técnico de PMB, se verifica que cuenten con la justificación y diagnóstico del problema, además se exige un presupuesto y carta Gantt con las actividades que realizarán los profesionales que se </a:t>
            </a:r>
            <a:r>
              <a:rPr lang="es-MX" sz="1100" dirty="0" smtClean="0"/>
              <a:t>contratarán.</a:t>
            </a:r>
            <a:endParaRPr lang="es-MX" sz="1100" b="1" dirty="0"/>
          </a:p>
        </p:txBody>
      </p:sp>
      <p:pic>
        <p:nvPicPr>
          <p:cNvPr id="8" name="7 Imagen" descr="legal.PNG"/>
          <p:cNvPicPr>
            <a:picLocks noChangeAspect="1"/>
          </p:cNvPicPr>
          <p:nvPr/>
        </p:nvPicPr>
        <p:blipFill>
          <a:blip r:embed="rId2"/>
          <a:stretch>
            <a:fillRect/>
          </a:stretch>
        </p:blipFill>
        <p:spPr>
          <a:xfrm>
            <a:off x="4214810" y="3857628"/>
            <a:ext cx="4286280" cy="2286016"/>
          </a:xfrm>
          <a:prstGeom prst="rect">
            <a:avLst/>
          </a:prstGeom>
        </p:spPr>
      </p:pic>
    </p:spTree>
    <p:extLst>
      <p:ext uri="{BB962C8B-B14F-4D97-AF65-F5344CB8AC3E}">
        <p14:creationId xmlns="" xmlns:p14="http://schemas.microsoft.com/office/powerpoint/2010/main" val="182503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MX" sz="1600" dirty="0" smtClean="0"/>
              <a:t> </a:t>
            </a:r>
            <a:endParaRPr lang="es-CL" sz="1600" dirty="0"/>
          </a:p>
        </p:txBody>
      </p:sp>
      <p:sp>
        <p:nvSpPr>
          <p:cNvPr id="6"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sp>
        <p:nvSpPr>
          <p:cNvPr id="4" name="2 Marcador de contenido"/>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1600" smtClean="0"/>
              <a:t> </a:t>
            </a:r>
            <a:endParaRPr lang="es-CL" sz="1600" dirty="0"/>
          </a:p>
        </p:txBody>
      </p:sp>
      <p:sp>
        <p:nvSpPr>
          <p:cNvPr id="5" name="2 Marcador de contenido"/>
          <p:cNvSpPr txBox="1">
            <a:spLocks/>
          </p:cNvSpPr>
          <p:nvPr/>
        </p:nvSpPr>
        <p:spPr>
          <a:xfrm>
            <a:off x="500034" y="1357298"/>
            <a:ext cx="8229600" cy="4565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buFont typeface="+mj-lt"/>
              <a:buAutoNum type="arabicPeriod" startAt="2"/>
            </a:pPr>
            <a:r>
              <a:rPr lang="es-MX" sz="1600" dirty="0"/>
              <a:t>Obras, Diseños </a:t>
            </a:r>
            <a:r>
              <a:rPr lang="es-MX" sz="1600" dirty="0" smtClean="0"/>
              <a:t>y </a:t>
            </a:r>
            <a:r>
              <a:rPr lang="es-MX" sz="1600" dirty="0" smtClean="0"/>
              <a:t>Estudios</a:t>
            </a:r>
            <a:endParaRPr lang="es-MX" sz="1100" dirty="0" smtClean="0"/>
          </a:p>
          <a:p>
            <a:pPr marL="400050" lvl="2" indent="0" algn="just">
              <a:lnSpc>
                <a:spcPct val="150000"/>
              </a:lnSpc>
              <a:buNone/>
            </a:pPr>
            <a:r>
              <a:rPr lang="es-MX" sz="1100" dirty="0" smtClean="0"/>
              <a:t>Esta </a:t>
            </a:r>
            <a:r>
              <a:rPr lang="es-MX" sz="1100" dirty="0"/>
              <a:t>tipología de proyectos consiste en la construcción, en el caso de las obras, y/o el desarrollo de diseños o estudios que buscan proveer a las comunas de esta infraestructura. </a:t>
            </a:r>
            <a:r>
              <a:rPr lang="es-MX" sz="1100" b="1" dirty="0" smtClean="0"/>
              <a:t>Para todas las líneas de PMB existe un tope de financiamiento de 5000 UTM</a:t>
            </a:r>
            <a:r>
              <a:rPr lang="es-MX" sz="1100" dirty="0" smtClean="0"/>
              <a:t>. </a:t>
            </a:r>
            <a:r>
              <a:rPr lang="es-MX" sz="1100" dirty="0"/>
              <a:t>El objetivo es que, a través de la acción de las Municipalidades, con proyectos financiados por SUBDERE, las comunas tengan mayor acceso a la infraestructura comunitaria que requieren. La modalidad de producción es a través de la postulación del proyecto y posterior financiamiento a través de PMB. Esto se hace mediante la plataforma informática, en la cual son postulados los proyectos. Posteriormente son evaluados por el equipo técnico de PMB, quienes verifican que cuenten con la justificación y diagnóstico del problema, además se exige un presupuesto y carta Gantt, los términos de referencia, la memoria de cálculo, los permisos para llevar a cabo la obra de la autoridad sanitaria y municipal, el título de propiedad del terreno a nombre del municipio o ser un bien nacional de uso público (BNUP) y los planos de la obra. </a:t>
            </a:r>
          </a:p>
        </p:txBody>
      </p:sp>
      <p:pic>
        <p:nvPicPr>
          <p:cNvPr id="9" name="8 Imagen" descr="estudios. diseño obras.PNG"/>
          <p:cNvPicPr>
            <a:picLocks noChangeAspect="1"/>
          </p:cNvPicPr>
          <p:nvPr/>
        </p:nvPicPr>
        <p:blipFill>
          <a:blip r:embed="rId2"/>
          <a:stretch>
            <a:fillRect/>
          </a:stretch>
        </p:blipFill>
        <p:spPr>
          <a:xfrm>
            <a:off x="3857620" y="3714752"/>
            <a:ext cx="4786346" cy="2428892"/>
          </a:xfrm>
          <a:prstGeom prst="rect">
            <a:avLst/>
          </a:prstGeom>
        </p:spPr>
      </p:pic>
    </p:spTree>
    <p:extLst>
      <p:ext uri="{BB962C8B-B14F-4D97-AF65-F5344CB8AC3E}">
        <p14:creationId xmlns="" xmlns:p14="http://schemas.microsoft.com/office/powerpoint/2010/main" val="182503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357298"/>
            <a:ext cx="8229600" cy="4525963"/>
          </a:xfrm>
        </p:spPr>
        <p:txBody>
          <a:bodyPr>
            <a:normAutofit/>
          </a:bodyPr>
          <a:lstStyle/>
          <a:p>
            <a:pPr algn="just">
              <a:buFont typeface="+mj-lt"/>
              <a:buAutoNum type="arabicPeriod" startAt="3"/>
            </a:pPr>
            <a:r>
              <a:rPr lang="es-MX" sz="1600" dirty="0" smtClean="0"/>
              <a:t> </a:t>
            </a:r>
            <a:r>
              <a:rPr lang="es-MX" sz="1600" dirty="0"/>
              <a:t>Adquisición de </a:t>
            </a:r>
            <a:r>
              <a:rPr lang="es-MX" sz="1600" dirty="0" smtClean="0"/>
              <a:t>Terrenos</a:t>
            </a:r>
          </a:p>
          <a:p>
            <a:pPr algn="just">
              <a:buNone/>
            </a:pPr>
            <a:endParaRPr lang="es-MX" sz="1600" dirty="0" smtClean="0"/>
          </a:p>
          <a:p>
            <a:pPr marL="400050" lvl="1" indent="0" algn="just">
              <a:buNone/>
            </a:pPr>
            <a:r>
              <a:rPr lang="es-MX" sz="1200" dirty="0"/>
              <a:t>Este componente busca proveer a la comunidad del terreno donde se construirá la infraestructura comunitaria que requieren. Los productos de este componente son los bienes inmuebles necesarios para construir infraestructura sanitaria como: </a:t>
            </a:r>
            <a:r>
              <a:rPr lang="es-MX" sz="1200" b="1" dirty="0"/>
              <a:t>APR, plantas de tratamiento de aguas servidas, plantas de agua potable, rellenos sanitarios, plazas, instalaciones deportivas, cementerio, u otras.</a:t>
            </a:r>
            <a:r>
              <a:rPr lang="es-MX" sz="1200" dirty="0"/>
              <a:t> La modalidad de producción es a través de la postulación del proyecto de adquisición de terreno por parte de la Municipalidad y posterior financiamiento a través de </a:t>
            </a:r>
            <a:r>
              <a:rPr lang="es-MX" sz="1200" dirty="0" smtClean="0"/>
              <a:t>PMB. </a:t>
            </a:r>
            <a:r>
              <a:rPr lang="es-MX" sz="1200" dirty="0"/>
              <a:t>Una vez concretada la postulación, los proyectos son evaluados por el equipo técnico de </a:t>
            </a:r>
            <a:r>
              <a:rPr lang="es-MX" sz="1200" dirty="0" smtClean="0"/>
              <a:t>PMB, </a:t>
            </a:r>
            <a:r>
              <a:rPr lang="es-MX" sz="1200" dirty="0"/>
              <a:t>quienes verifican que se haya ingresado la justificación y diagnóstico del problema, además se exige un presupuesto y la siguiente documentación: </a:t>
            </a:r>
            <a:endParaRPr lang="es-MX" sz="1200" dirty="0" smtClean="0"/>
          </a:p>
          <a:p>
            <a:pPr marL="1085850" lvl="2" algn="just">
              <a:buFont typeface="+mj-lt"/>
              <a:buAutoNum type="romanLcPeriod"/>
            </a:pPr>
            <a:r>
              <a:rPr lang="es-MX" sz="1100" dirty="0"/>
              <a:t>T</a:t>
            </a:r>
            <a:r>
              <a:rPr lang="es-MX" sz="1100" dirty="0" smtClean="0"/>
              <a:t>asación fiscal.</a:t>
            </a:r>
          </a:p>
          <a:p>
            <a:pPr marL="1085850" lvl="2" algn="just">
              <a:buFont typeface="+mj-lt"/>
              <a:buAutoNum type="romanLcPeriod"/>
            </a:pPr>
            <a:r>
              <a:rPr lang="es-MX" sz="1100" dirty="0"/>
              <a:t>T</a:t>
            </a:r>
            <a:r>
              <a:rPr lang="es-MX" sz="1100" dirty="0" smtClean="0"/>
              <a:t>asación comercial.</a:t>
            </a:r>
          </a:p>
          <a:p>
            <a:pPr marL="1085850" lvl="2" algn="just">
              <a:buFont typeface="+mj-lt"/>
              <a:buAutoNum type="romanLcPeriod"/>
            </a:pPr>
            <a:r>
              <a:rPr lang="es-MX" sz="1100" dirty="0"/>
              <a:t>E</a:t>
            </a:r>
            <a:r>
              <a:rPr lang="es-MX" sz="1100" dirty="0" smtClean="0"/>
              <a:t>scritura </a:t>
            </a:r>
            <a:r>
              <a:rPr lang="es-MX" sz="1100" dirty="0"/>
              <a:t>de promesa de </a:t>
            </a:r>
            <a:r>
              <a:rPr lang="es-MX" sz="1100" dirty="0" smtClean="0"/>
              <a:t>compraventa.</a:t>
            </a:r>
          </a:p>
          <a:p>
            <a:pPr marL="1085850" lvl="2" algn="just">
              <a:buFont typeface="+mj-lt"/>
              <a:buAutoNum type="romanLcPeriod"/>
            </a:pPr>
            <a:r>
              <a:rPr lang="es-MX" sz="1100" dirty="0"/>
              <a:t>I</a:t>
            </a:r>
            <a:r>
              <a:rPr lang="es-MX" sz="1100" dirty="0" smtClean="0"/>
              <a:t>nforme legal.</a:t>
            </a:r>
          </a:p>
          <a:p>
            <a:pPr marL="1085850" lvl="2" algn="just">
              <a:buFont typeface="+mj-lt"/>
              <a:buAutoNum type="romanLcPeriod"/>
            </a:pPr>
            <a:r>
              <a:rPr lang="es-MX" sz="1100" dirty="0"/>
              <a:t>I</a:t>
            </a:r>
            <a:r>
              <a:rPr lang="es-MX" sz="1100" dirty="0" smtClean="0"/>
              <a:t>nforme </a:t>
            </a:r>
            <a:r>
              <a:rPr lang="es-MX" sz="1100" dirty="0"/>
              <a:t>técnico de la Dirección de Obras Municipales que respalde que el terreno cumple con las características adecuadas para el fin que se le quiere </a:t>
            </a:r>
            <a:r>
              <a:rPr lang="es-MX" sz="1100" dirty="0" smtClean="0"/>
              <a:t>destinar.</a:t>
            </a:r>
          </a:p>
          <a:p>
            <a:pPr marL="1085850" lvl="2" algn="just">
              <a:buFont typeface="+mj-lt"/>
              <a:buAutoNum type="romanLcPeriod"/>
            </a:pPr>
            <a:r>
              <a:rPr lang="es-MX" sz="1100" dirty="0"/>
              <a:t>J</a:t>
            </a:r>
            <a:r>
              <a:rPr lang="es-MX" sz="1100" dirty="0" smtClean="0"/>
              <a:t>ustificación </a:t>
            </a:r>
            <a:r>
              <a:rPr lang="es-MX" sz="1100" dirty="0"/>
              <a:t>de la solicitud y el sector </a:t>
            </a:r>
            <a:r>
              <a:rPr lang="es-MX" sz="1100" dirty="0" smtClean="0"/>
              <a:t>asociado.</a:t>
            </a:r>
          </a:p>
          <a:p>
            <a:pPr marL="1085850" lvl="2" algn="just">
              <a:buFont typeface="+mj-lt"/>
              <a:buAutoNum type="romanLcPeriod"/>
            </a:pPr>
            <a:r>
              <a:rPr lang="es-MX" sz="1100" dirty="0"/>
              <a:t>E</a:t>
            </a:r>
            <a:r>
              <a:rPr lang="es-MX" sz="1100" dirty="0" smtClean="0"/>
              <a:t>studio </a:t>
            </a:r>
            <a:r>
              <a:rPr lang="es-MX" sz="1100" dirty="0"/>
              <a:t>de </a:t>
            </a:r>
            <a:r>
              <a:rPr lang="es-MX" sz="1100" dirty="0" smtClean="0"/>
              <a:t>pre factibilidad.</a:t>
            </a:r>
          </a:p>
          <a:p>
            <a:pPr marL="1085850" lvl="2" algn="just">
              <a:buFont typeface="+mj-lt"/>
              <a:buAutoNum type="romanLcPeriod"/>
            </a:pPr>
            <a:r>
              <a:rPr lang="es-MX" sz="1100" dirty="0"/>
              <a:t>C</a:t>
            </a:r>
            <a:r>
              <a:rPr lang="es-MX" sz="1100" dirty="0" smtClean="0"/>
              <a:t>arta </a:t>
            </a:r>
            <a:r>
              <a:rPr lang="es-MX" sz="1100" dirty="0"/>
              <a:t>de autoridad sanitaria avalando condiciones aptas del </a:t>
            </a:r>
            <a:r>
              <a:rPr lang="es-MX" sz="1100" dirty="0" smtClean="0"/>
              <a:t>terreno.</a:t>
            </a:r>
          </a:p>
          <a:p>
            <a:pPr marL="1085850" lvl="2" algn="just">
              <a:buFont typeface="+mj-lt"/>
              <a:buAutoNum type="romanLcPeriod"/>
            </a:pPr>
            <a:r>
              <a:rPr lang="es-MX" sz="1100" dirty="0"/>
              <a:t>D</a:t>
            </a:r>
            <a:r>
              <a:rPr lang="es-MX" sz="1100" dirty="0" smtClean="0"/>
              <a:t>ominio </a:t>
            </a:r>
            <a:r>
              <a:rPr lang="es-MX" sz="1100" dirty="0"/>
              <a:t>vigente y otros documentos dependiendo del destino final del </a:t>
            </a:r>
            <a:r>
              <a:rPr lang="es-MX" sz="1100" dirty="0" smtClean="0"/>
              <a:t>terreno.</a:t>
            </a:r>
            <a:endParaRPr lang="es-CL" sz="1100" dirty="0"/>
          </a:p>
        </p:txBody>
      </p:sp>
      <p:sp>
        <p:nvSpPr>
          <p:cNvPr id="6"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sp>
        <p:nvSpPr>
          <p:cNvPr id="4" name="2 Marcador de contenido"/>
          <p:cNvSpPr txBox="1">
            <a:spLocks/>
          </p:cNvSpPr>
          <p:nvPr/>
        </p:nvSpPr>
        <p:spPr>
          <a:xfrm>
            <a:off x="457200" y="1600200"/>
            <a:ext cx="8229600" cy="4565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None/>
            </a:pPr>
            <a:endParaRPr lang="es-MX" sz="1100" dirty="0"/>
          </a:p>
        </p:txBody>
      </p:sp>
      <p:sp>
        <p:nvSpPr>
          <p:cNvPr id="5" name="2 Marcador de contenido"/>
          <p:cNvSpPr txBox="1">
            <a:spLocks/>
          </p:cNvSpPr>
          <p:nvPr/>
        </p:nvSpPr>
        <p:spPr>
          <a:xfrm>
            <a:off x="609600" y="1752600"/>
            <a:ext cx="8229600" cy="4565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None/>
            </a:pPr>
            <a:endParaRPr lang="es-MX" sz="1100" dirty="0"/>
          </a:p>
        </p:txBody>
      </p:sp>
    </p:spTree>
    <p:extLst>
      <p:ext uri="{BB962C8B-B14F-4D97-AF65-F5344CB8AC3E}">
        <p14:creationId xmlns="" xmlns:p14="http://schemas.microsoft.com/office/powerpoint/2010/main" val="182503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60480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357298"/>
            <a:ext cx="8572560" cy="4565104"/>
          </a:xfrm>
        </p:spPr>
        <p:txBody>
          <a:bodyPr>
            <a:normAutofit/>
          </a:bodyPr>
          <a:lstStyle/>
          <a:p>
            <a:pPr marL="0" indent="0">
              <a:buNone/>
            </a:pPr>
            <a:r>
              <a:rPr lang="es-MX" sz="1600" b="1" dirty="0"/>
              <a:t>Programa </a:t>
            </a:r>
            <a:r>
              <a:rPr lang="es-MX" sz="1600" b="1" dirty="0" smtClean="0"/>
              <a:t>Mejoramiento Urbano </a:t>
            </a:r>
            <a:r>
              <a:rPr lang="es-MX" sz="1600" b="1" dirty="0"/>
              <a:t>y equipamiento comunal (PMU</a:t>
            </a:r>
            <a:r>
              <a:rPr lang="es-MX" sz="1600" b="1" dirty="0" smtClean="0"/>
              <a:t>)</a:t>
            </a:r>
          </a:p>
          <a:p>
            <a:pPr lvl="1" algn="just">
              <a:buFont typeface="Arial" pitchFamily="34" charset="0"/>
              <a:buChar char="•"/>
            </a:pPr>
            <a:r>
              <a:rPr lang="es-MX" sz="1600" dirty="0"/>
              <a:t>Es una fuente de financiamiento y apoyo a la comunidad que facilita el Ministerio del Interior, a través del equipo de la División de Municipalidades de la Subdere, para proyectos de inversión en infraestructura menor urbana y equipamiento comunal. </a:t>
            </a:r>
            <a:endParaRPr lang="es-MX" sz="1600" dirty="0" smtClean="0"/>
          </a:p>
          <a:p>
            <a:pPr lvl="1" algn="just">
              <a:buFont typeface="Arial" pitchFamily="34" charset="0"/>
              <a:buChar char="•"/>
            </a:pPr>
            <a:r>
              <a:rPr lang="es-MX" sz="1600" dirty="0" smtClean="0"/>
              <a:t>Los </a:t>
            </a:r>
            <a:r>
              <a:rPr lang="es-MX" sz="1600" dirty="0"/>
              <a:t>recursos del programa se destinan principalmente a obras del tipo construcción, reparación, mejoramiento, conservación, ampliación o reposición de:</a:t>
            </a:r>
          </a:p>
          <a:p>
            <a:pPr marL="914400" lvl="2" indent="0">
              <a:buNone/>
            </a:pPr>
            <a:r>
              <a:rPr lang="es-MX" sz="1050" b="1" dirty="0" smtClean="0"/>
              <a:t>• </a:t>
            </a:r>
            <a:r>
              <a:rPr lang="es-MX" sz="1200" b="1" dirty="0"/>
              <a:t>Servicios higiénicos.</a:t>
            </a:r>
            <a:br>
              <a:rPr lang="es-MX" sz="1200" b="1" dirty="0"/>
            </a:br>
            <a:r>
              <a:rPr lang="es-MX" sz="1200" b="1" dirty="0" smtClean="0"/>
              <a:t>• </a:t>
            </a:r>
            <a:r>
              <a:rPr lang="es-MX" sz="1200" b="1" dirty="0"/>
              <a:t>Sedes sociales.</a:t>
            </a:r>
            <a:br>
              <a:rPr lang="es-MX" sz="1200" b="1" dirty="0"/>
            </a:br>
            <a:r>
              <a:rPr lang="es-MX" sz="1200" b="1" dirty="0" smtClean="0"/>
              <a:t>• </a:t>
            </a:r>
            <a:r>
              <a:rPr lang="es-MX" sz="1200" b="1" dirty="0"/>
              <a:t>Canchas deportivas y gimnasios municipales.</a:t>
            </a:r>
            <a:br>
              <a:rPr lang="es-MX" sz="1200" b="1" dirty="0"/>
            </a:br>
            <a:r>
              <a:rPr lang="es-MX" sz="1200" b="1" dirty="0" smtClean="0"/>
              <a:t>• </a:t>
            </a:r>
            <a:r>
              <a:rPr lang="es-MX" sz="1200" b="1" dirty="0"/>
              <a:t>Pavimentación de calles, pasaje y aceras.</a:t>
            </a:r>
            <a:br>
              <a:rPr lang="es-MX" sz="1200" b="1" dirty="0"/>
            </a:br>
            <a:r>
              <a:rPr lang="es-MX" sz="1200" b="1" dirty="0" smtClean="0"/>
              <a:t>• </a:t>
            </a:r>
            <a:r>
              <a:rPr lang="es-MX" sz="1200" b="1" dirty="0"/>
              <a:t>Electrificación y alumbrado público.</a:t>
            </a:r>
            <a:br>
              <a:rPr lang="es-MX" sz="1200" b="1" dirty="0"/>
            </a:br>
            <a:r>
              <a:rPr lang="es-MX" sz="1200" b="1" dirty="0" smtClean="0"/>
              <a:t>• </a:t>
            </a:r>
            <a:r>
              <a:rPr lang="es-MX" sz="1200" b="1" dirty="0"/>
              <a:t>Muros de contención</a:t>
            </a:r>
            <a:r>
              <a:rPr lang="es-MX" sz="1200" b="1" dirty="0" smtClean="0"/>
              <a:t>.</a:t>
            </a:r>
            <a:r>
              <a:rPr lang="es-MX" sz="1200" b="1" dirty="0"/>
              <a:t/>
            </a:r>
            <a:br>
              <a:rPr lang="es-MX" sz="1200" b="1" dirty="0"/>
            </a:br>
            <a:r>
              <a:rPr lang="es-MX" sz="1200" b="1" dirty="0" smtClean="0"/>
              <a:t>• </a:t>
            </a:r>
            <a:r>
              <a:rPr lang="es-MX" sz="1200" b="1" dirty="0"/>
              <a:t>Áreas verdes, plazas y juegos infantiles.</a:t>
            </a:r>
            <a:br>
              <a:rPr lang="es-MX" sz="1200" b="1" dirty="0"/>
            </a:br>
            <a:r>
              <a:rPr lang="es-MX" sz="1200" b="1" dirty="0" smtClean="0"/>
              <a:t>• </a:t>
            </a:r>
            <a:r>
              <a:rPr lang="es-MX" sz="1200" b="1" dirty="0"/>
              <a:t>Edificios municipales.</a:t>
            </a:r>
            <a:br>
              <a:rPr lang="es-MX" sz="1200" b="1" dirty="0"/>
            </a:br>
            <a:r>
              <a:rPr lang="es-MX" sz="1200" b="1" dirty="0" smtClean="0"/>
              <a:t>• </a:t>
            </a:r>
            <a:r>
              <a:rPr lang="es-MX" sz="1200" b="1" dirty="0"/>
              <a:t>Adquisición y reposición de equipos electrógenos, garitas camineras, etc.</a:t>
            </a:r>
            <a:br>
              <a:rPr lang="es-MX" sz="1200" b="1" dirty="0"/>
            </a:br>
            <a:r>
              <a:rPr lang="es-MX" sz="1200" b="1" dirty="0" smtClean="0"/>
              <a:t>• </a:t>
            </a:r>
            <a:r>
              <a:rPr lang="es-MX" sz="1200" b="1" dirty="0"/>
              <a:t>Sistemas particulares de captación de agua</a:t>
            </a:r>
            <a:r>
              <a:rPr lang="es-MX" sz="1600" b="1" dirty="0"/>
              <a:t>.</a:t>
            </a:r>
            <a:r>
              <a:rPr lang="es-MX" sz="1050" b="1" dirty="0"/>
              <a:t/>
            </a:r>
            <a:br>
              <a:rPr lang="es-MX" sz="1050" b="1" dirty="0"/>
            </a:br>
            <a:r>
              <a:rPr lang="es-MX" sz="1050" dirty="0" smtClean="0"/>
              <a:t>	</a:t>
            </a:r>
            <a:endParaRPr lang="es-CL" sz="2000" dirty="0"/>
          </a:p>
        </p:txBody>
      </p:sp>
      <p:sp>
        <p:nvSpPr>
          <p:cNvPr id="5"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pic>
        <p:nvPicPr>
          <p:cNvPr id="6" name="5 Imagen" descr="imagens ppt.PNG"/>
          <p:cNvPicPr>
            <a:picLocks noChangeAspect="1"/>
          </p:cNvPicPr>
          <p:nvPr/>
        </p:nvPicPr>
        <p:blipFill>
          <a:blip r:embed="rId2"/>
          <a:stretch>
            <a:fillRect/>
          </a:stretch>
        </p:blipFill>
        <p:spPr>
          <a:xfrm>
            <a:off x="6215074" y="3214686"/>
            <a:ext cx="2786082" cy="2071701"/>
          </a:xfrm>
          <a:prstGeom prst="rect">
            <a:avLst/>
          </a:prstGeom>
        </p:spPr>
      </p:pic>
    </p:spTree>
    <p:extLst>
      <p:ext uri="{BB962C8B-B14F-4D97-AF65-F5344CB8AC3E}">
        <p14:creationId xmlns="" xmlns:p14="http://schemas.microsoft.com/office/powerpoint/2010/main" val="2874611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8229600" cy="4840303"/>
          </a:xfrm>
        </p:spPr>
        <p:txBody>
          <a:bodyPr>
            <a:noAutofit/>
          </a:bodyPr>
          <a:lstStyle/>
          <a:p>
            <a:pPr>
              <a:buAutoNum type="arabicPeriod"/>
            </a:pPr>
            <a:r>
              <a:rPr lang="es-MX" sz="1600" b="1" dirty="0" smtClean="0"/>
              <a:t>De la Postulación</a:t>
            </a:r>
          </a:p>
          <a:p>
            <a:pPr marL="685800" lvl="1" indent="-228600" algn="just" eaLnBrk="0" hangingPunct="0">
              <a:buNone/>
            </a:pPr>
            <a:endParaRPr lang="es-CL" sz="1100" dirty="0" smtClean="0"/>
          </a:p>
          <a:p>
            <a:pPr marL="685800" lvl="1" indent="-228600" algn="just" eaLnBrk="0" hangingPunct="0">
              <a:buAutoNum type="arabicPeriod"/>
            </a:pPr>
            <a:r>
              <a:rPr lang="es-CL" sz="1100" dirty="0" smtClean="0"/>
              <a:t>Todos </a:t>
            </a:r>
            <a:r>
              <a:rPr lang="es-CL" sz="1100" dirty="0"/>
              <a:t>los proyectos que postulen las Municipalidades o Asociaciones Municipales con personalidad jurídica vigente al Programa de Mejoramiento Urbano y Equipamiento Comunal (</a:t>
            </a:r>
            <a:r>
              <a:rPr lang="es-CL" sz="1100" dirty="0" smtClean="0"/>
              <a:t>PMU), </a:t>
            </a:r>
            <a:r>
              <a:rPr lang="es-CL" sz="1100" dirty="0"/>
              <a:t>deberán completar toda la información requerida, así como adjuntar la documentación obligatoria, a través de la plataforma </a:t>
            </a:r>
            <a:r>
              <a:rPr lang="es-CL" sz="1100" u="heavy" dirty="0">
                <a:hlinkClick r:id="rId2"/>
              </a:rPr>
              <a:t>http://</a:t>
            </a:r>
            <a:r>
              <a:rPr lang="es-CL" sz="1100" u="heavy" dirty="0" smtClean="0">
                <a:hlinkClick r:id="rId2"/>
              </a:rPr>
              <a:t>vvww.subdereenlinea.gov.cl</a:t>
            </a:r>
            <a:r>
              <a:rPr lang="es-CL" sz="1100" dirty="0" smtClean="0">
                <a:hlinkClick r:id="rId2"/>
              </a:rPr>
              <a:t>.</a:t>
            </a:r>
            <a:endParaRPr lang="es-CL" sz="1100" dirty="0"/>
          </a:p>
          <a:p>
            <a:pPr marL="685800" lvl="1" indent="-228600" algn="just" eaLnBrk="0" hangingPunct="0">
              <a:buAutoNum type="arabicPeriod"/>
            </a:pPr>
            <a:endParaRPr lang="es-CL" sz="1100" dirty="0" smtClean="0"/>
          </a:p>
          <a:p>
            <a:pPr marL="685800" lvl="1" indent="-228600" algn="just" eaLnBrk="0" hangingPunct="0">
              <a:buAutoNum type="arabicPeriod"/>
            </a:pPr>
            <a:r>
              <a:rPr lang="es-CL" sz="1100" dirty="0" smtClean="0"/>
              <a:t>Los </a:t>
            </a:r>
            <a:r>
              <a:rPr lang="es-CL" sz="1100" dirty="0"/>
              <a:t>proyectos </a:t>
            </a:r>
            <a:r>
              <a:rPr lang="es-CL" sz="1100" dirty="0" smtClean="0"/>
              <a:t>podrán alcanzar el monto de </a:t>
            </a:r>
            <a:r>
              <a:rPr lang="es-CL" sz="1100" dirty="0"/>
              <a:t>$</a:t>
            </a:r>
            <a:r>
              <a:rPr lang="es-CL" sz="1100" dirty="0" smtClean="0"/>
              <a:t>74.999.999. </a:t>
            </a:r>
            <a:r>
              <a:rPr lang="es-CL" sz="1100" dirty="0"/>
              <a:t>Para los proyectos que superen ese monto, la operatoria para su presentación será la </a:t>
            </a:r>
            <a:r>
              <a:rPr lang="es-CL" sz="1100" dirty="0" smtClean="0"/>
              <a:t>siguiente:</a:t>
            </a:r>
            <a:endParaRPr lang="es-CL" sz="1100" dirty="0"/>
          </a:p>
          <a:p>
            <a:pPr marL="1085850" lvl="2" algn="just" eaLnBrk="0" hangingPunct="0">
              <a:buFont typeface="+mj-lt"/>
              <a:buAutoNum type="alphaLcParenR"/>
            </a:pPr>
            <a:r>
              <a:rPr lang="es-CL" sz="900" b="1" dirty="0" smtClean="0"/>
              <a:t>Se </a:t>
            </a:r>
            <a:r>
              <a:rPr lang="es-CL" sz="900" b="1" dirty="0"/>
              <a:t>deberán subir los antecedentes solicitados y operará de la misma forma en que se postulan los proyectos PMU que no requieren de la Recomendación Favorable del (</a:t>
            </a:r>
            <a:r>
              <a:rPr lang="es-CL" sz="900" b="1" dirty="0" smtClean="0"/>
              <a:t>MDSF), </a:t>
            </a:r>
            <a:r>
              <a:rPr lang="es-CL" sz="900" b="1" dirty="0"/>
              <a:t>con la salvedad que se citará la siguiente observación; </a:t>
            </a:r>
            <a:r>
              <a:rPr lang="es-CL" sz="900" b="1" i="1" dirty="0"/>
              <a:t>"Debido </a:t>
            </a:r>
            <a:r>
              <a:rPr lang="es-CL" sz="900" b="1" dirty="0"/>
              <a:t>a </a:t>
            </a:r>
            <a:r>
              <a:rPr lang="es-CL" sz="900" b="1" i="1" dirty="0"/>
              <a:t>que la iniciativa supera los $74.999.999 </a:t>
            </a:r>
            <a:r>
              <a:rPr lang="es-CL" sz="900" b="1" i="1" dirty="0" smtClean="0"/>
              <a:t>(setenta </a:t>
            </a:r>
            <a:r>
              <a:rPr lang="es-CL" sz="900" b="1" i="1" dirty="0"/>
              <a:t>y cuatro millones novecientos noventa y nueve mil novecientos noventa y nueve pesos) debe contar con la Recomendación Favorable del Ministerio de Desarrollo Social y </a:t>
            </a:r>
            <a:r>
              <a:rPr lang="es-CL" sz="900" b="1" i="1" dirty="0" smtClean="0"/>
              <a:t>Familia, </a:t>
            </a:r>
            <a:r>
              <a:rPr lang="es-CL" sz="900" b="1" dirty="0"/>
              <a:t>según se establece en la Glosa </a:t>
            </a:r>
            <a:r>
              <a:rPr lang="es-CL" sz="900" b="1" dirty="0" smtClean="0"/>
              <a:t>Presupuestaria.</a:t>
            </a:r>
            <a:endParaRPr lang="es-CL" sz="900" b="1" dirty="0"/>
          </a:p>
          <a:p>
            <a:pPr marL="1085850" lvl="2" algn="just" eaLnBrk="0" hangingPunct="0">
              <a:buFont typeface="+mj-lt"/>
              <a:buAutoNum type="alphaLcParenR"/>
            </a:pPr>
            <a:r>
              <a:rPr lang="es-CL" sz="900" b="1" dirty="0" smtClean="0"/>
              <a:t>Desde </a:t>
            </a:r>
            <a:r>
              <a:rPr lang="es-CL" sz="900" b="1" dirty="0"/>
              <a:t>el Nivel Central se oficiará a la SEREMI del Ministerio de Desarrollo Social y Familia de la región correspondiente, para que se realice la evaluación, previa verificación de la disponibilidad presupuestaria y factibilidad técnica del </a:t>
            </a:r>
            <a:r>
              <a:rPr lang="es-CL" sz="900" b="1" dirty="0" smtClean="0"/>
              <a:t>proyecto.</a:t>
            </a:r>
            <a:endParaRPr lang="es-CL" sz="900" b="1" dirty="0"/>
          </a:p>
          <a:p>
            <a:pPr marL="685800" lvl="1" indent="-228600" algn="just" eaLnBrk="0" hangingPunct="0">
              <a:buAutoNum type="arabicPeriod"/>
            </a:pPr>
            <a:endParaRPr lang="es-CL" sz="1100" dirty="0" smtClean="0"/>
          </a:p>
          <a:p>
            <a:pPr marL="685800" lvl="1" indent="-228600" algn="just" eaLnBrk="0" hangingPunct="0">
              <a:buAutoNum type="arabicPeriod"/>
            </a:pPr>
            <a:r>
              <a:rPr lang="es-CL" sz="1100" dirty="0" smtClean="0"/>
              <a:t>La </a:t>
            </a:r>
            <a:r>
              <a:rPr lang="es-CL" sz="1100" dirty="0"/>
              <a:t>Municipalidad o Asociación de Municipalidades que esté postulando al programa, podrá financiar a lo menos el 5% del total del proyecto, respaldando el financiamiento con el respectivo Acuerdo de </a:t>
            </a:r>
            <a:r>
              <a:rPr lang="es-CL" sz="1100" dirty="0" smtClean="0"/>
              <a:t>Concejo. </a:t>
            </a:r>
          </a:p>
          <a:p>
            <a:pPr marL="457200" lvl="1" indent="0" algn="just" eaLnBrk="0" hangingPunct="0">
              <a:buNone/>
            </a:pPr>
            <a:r>
              <a:rPr lang="es-CL" sz="1100" dirty="0" smtClean="0"/>
              <a:t> </a:t>
            </a:r>
            <a:endParaRPr lang="es-CL" sz="1100" dirty="0"/>
          </a:p>
        </p:txBody>
      </p:sp>
      <p:sp>
        <p:nvSpPr>
          <p:cNvPr id="4" name="1 Título"/>
          <p:cNvSpPr txBox="1">
            <a:spLocks noGrp="1"/>
          </p:cNvSpPr>
          <p:nvPr>
            <p:ph type="title"/>
          </p:nvPr>
        </p:nvSpPr>
        <p:spPr>
          <a:xfrm>
            <a:off x="457200" y="274638"/>
            <a:ext cx="5122863"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pic>
        <p:nvPicPr>
          <p:cNvPr id="6" name="5 Imagen" descr="ppt2.PNG"/>
          <p:cNvPicPr>
            <a:picLocks noChangeAspect="1"/>
          </p:cNvPicPr>
          <p:nvPr/>
        </p:nvPicPr>
        <p:blipFill>
          <a:blip r:embed="rId3"/>
          <a:stretch>
            <a:fillRect/>
          </a:stretch>
        </p:blipFill>
        <p:spPr>
          <a:xfrm>
            <a:off x="4286248" y="4357694"/>
            <a:ext cx="3857652" cy="1938608"/>
          </a:xfrm>
          <a:prstGeom prst="rect">
            <a:avLst/>
          </a:prstGeom>
        </p:spPr>
      </p:pic>
    </p:spTree>
    <p:extLst>
      <p:ext uri="{BB962C8B-B14F-4D97-AF65-F5344CB8AC3E}">
        <p14:creationId xmlns="" xmlns:p14="http://schemas.microsoft.com/office/powerpoint/2010/main" val="2190757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357298"/>
            <a:ext cx="8229600" cy="4768865"/>
          </a:xfrm>
        </p:spPr>
        <p:txBody>
          <a:bodyPr>
            <a:normAutofit/>
          </a:bodyPr>
          <a:lstStyle/>
          <a:p>
            <a:pPr marL="457200" lvl="1" indent="0" algn="just" eaLnBrk="0" hangingPunct="0">
              <a:buNone/>
            </a:pPr>
            <a:endParaRPr lang="es-CL" sz="1200" dirty="0" smtClean="0"/>
          </a:p>
          <a:p>
            <a:pPr marL="800100" lvl="1" indent="-342900" algn="just" eaLnBrk="0" hangingPunct="0">
              <a:buFont typeface="+mj-lt"/>
              <a:buAutoNum type="arabicPeriod" startAt="4"/>
            </a:pPr>
            <a:r>
              <a:rPr lang="es-CL" sz="1200" dirty="0" smtClean="0"/>
              <a:t>La </a:t>
            </a:r>
            <a:r>
              <a:rPr lang="es-CL" sz="1200" dirty="0"/>
              <a:t>Ley </a:t>
            </a:r>
            <a:r>
              <a:rPr lang="es-CL" sz="1200" b="1" dirty="0"/>
              <a:t>Nº 20.670 </a:t>
            </a:r>
            <a:r>
              <a:rPr lang="es-CL" sz="1200" dirty="0"/>
              <a:t>del 31-05-2013, crea El Sistema Elige Vivir Sano, que promueve hábitos y estilos de vida saludables para mejorar la calidad de vida y bienestar de las personas. Por lo que Municipios y Asociaciones de Municipalidades, pueden postular iniciativas que fomenten la creación de espacios públicos que promuevan la práctica del ejercicio al aire libre, mitigando los problemas de salud causados por la vida sedentaria de la población y que crean cambios socioculturales donde el ejercicio sea una actividad cotidiana en la vida de las personas de nuestro país</a:t>
            </a:r>
            <a:r>
              <a:rPr lang="es-CL" sz="1200" dirty="0" smtClean="0"/>
              <a:t>.</a:t>
            </a:r>
          </a:p>
          <a:p>
            <a:pPr marL="457200" lvl="1" indent="0" algn="just" eaLnBrk="0" hangingPunct="0">
              <a:buNone/>
            </a:pPr>
            <a:endParaRPr lang="es-CL" sz="1400" dirty="0"/>
          </a:p>
          <a:p>
            <a:endParaRPr lang="es-CL" dirty="0"/>
          </a:p>
        </p:txBody>
      </p:sp>
      <p:sp>
        <p:nvSpPr>
          <p:cNvPr id="7"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pic>
        <p:nvPicPr>
          <p:cNvPr id="5" name="4 Imagen" descr="ppt3.PNG"/>
          <p:cNvPicPr>
            <a:picLocks noChangeAspect="1"/>
          </p:cNvPicPr>
          <p:nvPr/>
        </p:nvPicPr>
        <p:blipFill>
          <a:blip r:embed="rId2"/>
          <a:stretch>
            <a:fillRect/>
          </a:stretch>
        </p:blipFill>
        <p:spPr>
          <a:xfrm>
            <a:off x="1142976" y="2643182"/>
            <a:ext cx="7500990" cy="2857899"/>
          </a:xfrm>
          <a:prstGeom prst="rect">
            <a:avLst/>
          </a:prstGeom>
        </p:spPr>
      </p:pic>
    </p:spTree>
    <p:extLst>
      <p:ext uri="{BB962C8B-B14F-4D97-AF65-F5344CB8AC3E}">
        <p14:creationId xmlns="" xmlns:p14="http://schemas.microsoft.com/office/powerpoint/2010/main" val="1732711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428736"/>
            <a:ext cx="8229600" cy="4525963"/>
          </a:xfrm>
        </p:spPr>
        <p:txBody>
          <a:bodyPr>
            <a:normAutofit/>
          </a:bodyPr>
          <a:lstStyle/>
          <a:p>
            <a:pPr marL="0" indent="0" algn="just" eaLnBrk="0" hangingPunct="0">
              <a:buNone/>
            </a:pPr>
            <a:r>
              <a:rPr lang="es-CL" sz="1600" b="1" dirty="0"/>
              <a:t>2</a:t>
            </a:r>
            <a:r>
              <a:rPr lang="es-CL" sz="1600" b="1" dirty="0" smtClean="0"/>
              <a:t>.    Ficha de Ingreso al Sistema:</a:t>
            </a:r>
          </a:p>
          <a:p>
            <a:pPr marL="400050" lvl="1" indent="0" algn="just" eaLnBrk="0" hangingPunct="0">
              <a:buNone/>
            </a:pPr>
            <a:r>
              <a:rPr lang="es-CL" sz="1200" dirty="0" smtClean="0"/>
              <a:t>Cada </a:t>
            </a:r>
            <a:r>
              <a:rPr lang="es-CL" sz="1200" dirty="0"/>
              <a:t>uno de los proyectos deberá contener obligatoriamente toda la información solicitada en la ficha de postulación: población beneficiaria, localidad, coordenadas geográficas, Nº de empleos, etc. Además, deberá identificar el subprograma asociado a una letra, considerando las siguientes definiciones:</a:t>
            </a:r>
          </a:p>
          <a:p>
            <a:endParaRPr lang="es-CL" dirty="0"/>
          </a:p>
        </p:txBody>
      </p:sp>
      <p:sp>
        <p:nvSpPr>
          <p:cNvPr id="6"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00364" y="2571744"/>
            <a:ext cx="5097794" cy="3189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837011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214422"/>
            <a:ext cx="8229600" cy="4500594"/>
          </a:xfrm>
        </p:spPr>
        <p:txBody>
          <a:bodyPr>
            <a:noAutofit/>
          </a:bodyPr>
          <a:lstStyle/>
          <a:p>
            <a:pPr marL="0" indent="0">
              <a:buNone/>
            </a:pPr>
            <a:r>
              <a:rPr lang="es-MX" sz="1400" b="1" dirty="0" smtClean="0"/>
              <a:t>3.    Documentos</a:t>
            </a:r>
          </a:p>
          <a:p>
            <a:pPr algn="just" eaLnBrk="0" hangingPunct="0"/>
            <a:r>
              <a:rPr lang="es-CL" sz="1200" dirty="0"/>
              <a:t>La plataforma </a:t>
            </a:r>
            <a:r>
              <a:rPr lang="es-CL" sz="1200" u="heavy" dirty="0">
                <a:hlinkClick r:id="rId2"/>
              </a:rPr>
              <a:t>http://www.subdereenlinea.gov.c</a:t>
            </a:r>
            <a:r>
              <a:rPr lang="es-CL" sz="1200" dirty="0">
                <a:hlinkClick r:id="rId2"/>
              </a:rPr>
              <a:t>l</a:t>
            </a:r>
            <a:r>
              <a:rPr lang="es-CL" sz="1200" dirty="0"/>
              <a:t> posee los campos específicos para subir toda la documentación requerida del proyecto. Para ello es necesario, que el/la usuario(a) siga su orden para así evitar que el proyecto sea observado. Todos los documentos deben indicar fecha de elaboración, ya que cuentan con un año de vigencia</a:t>
            </a:r>
            <a:r>
              <a:rPr lang="es-CL" sz="1200" dirty="0" smtClean="0"/>
              <a:t>.</a:t>
            </a:r>
          </a:p>
          <a:p>
            <a:pPr marL="0" indent="0" algn="just" eaLnBrk="0" hangingPunct="0">
              <a:buNone/>
            </a:pPr>
            <a:endParaRPr lang="es-CL" sz="1200" dirty="0"/>
          </a:p>
          <a:p>
            <a:pPr eaLnBrk="0" hangingPunct="0"/>
            <a:r>
              <a:rPr lang="es-CL" sz="1200" dirty="0"/>
              <a:t>Los documentos a presentar obligatoriamente son los </a:t>
            </a:r>
            <a:r>
              <a:rPr lang="es-CL" sz="1200" dirty="0" smtClean="0"/>
              <a:t>siguientes</a:t>
            </a:r>
            <a:r>
              <a:rPr lang="es-CL" sz="1200" dirty="0" smtClean="0"/>
              <a:t>:</a:t>
            </a:r>
          </a:p>
          <a:p>
            <a:pPr eaLnBrk="0" hangingPunct="0">
              <a:buNone/>
            </a:pPr>
            <a:endParaRPr lang="es-CL" sz="1200" dirty="0" smtClean="0"/>
          </a:p>
          <a:p>
            <a:pPr lvl="1" algn="just" eaLnBrk="0" hangingPunct="0">
              <a:buFont typeface="+mj-lt"/>
              <a:buAutoNum type="alphaLcParenR"/>
            </a:pPr>
            <a:r>
              <a:rPr lang="es-CL" sz="1100" b="1" dirty="0" smtClean="0"/>
              <a:t>Planos de Arquitectura</a:t>
            </a:r>
            <a:r>
              <a:rPr lang="es-CL" sz="1100" dirty="0" smtClean="0"/>
              <a:t>: cortes, elevaciones, detalles, emplazamiento, ubicación, rutas accesibles, (OS Nº50 del Ministerio de Vivienda y Urbanismo cuando corresponda, sobre igualdad de oportunidades e inclusión social de personas con discapacidad), de Especialidades: Estructura, sanitarios, eléctricos, topográficos, etc. Todos los planos deberán contar con nombre y firma de un profesional municipal competente en el área de la construcción (arquitecto, ingeniero civil, constructor civil, o afines).</a:t>
            </a:r>
            <a:endParaRPr lang="es-CL" sz="1100" dirty="0"/>
          </a:p>
          <a:p>
            <a:pPr lvl="1" algn="just" eaLnBrk="0" hangingPunct="0">
              <a:buFont typeface="+mj-lt"/>
              <a:buAutoNum type="alphaLcParenR"/>
            </a:pPr>
            <a:r>
              <a:rPr lang="es-CL" sz="1100" b="1" dirty="0" smtClean="0"/>
              <a:t>Especificaciones </a:t>
            </a:r>
            <a:r>
              <a:rPr lang="es-CL" sz="1100" b="1" dirty="0"/>
              <a:t>Técnicas: </a:t>
            </a:r>
            <a:r>
              <a:rPr lang="es-CL" sz="1100" dirty="0"/>
              <a:t>Éstas deberán describir solamente las partidas que se ejecutarán, además ser coherentes con las señaladas en el presupuesto, manteniendo el mismo orden y numeración de ítem, contar con nombre y firma de un profesional municipal competente en el área de la construcción (arquitecto, ingeniero civil, constructor civil, por ejemplo). </a:t>
            </a:r>
          </a:p>
          <a:p>
            <a:pPr lvl="1" algn="just">
              <a:buFont typeface="+mj-lt"/>
              <a:buAutoNum type="alphaLcParenR"/>
            </a:pPr>
            <a:r>
              <a:rPr lang="es-CL" sz="1100" b="1" dirty="0"/>
              <a:t>Presupuesto Desglosado: </a:t>
            </a:r>
            <a:r>
              <a:rPr lang="es-CL" sz="1100" dirty="0"/>
              <a:t>Debe ser legible, coherente con la modalidad de ejecución </a:t>
            </a:r>
            <a:r>
              <a:rPr lang="es-CL" sz="1100" dirty="0" smtClean="0"/>
              <a:t>elegida </a:t>
            </a:r>
            <a:r>
              <a:rPr lang="es-CL" sz="1100" dirty="0"/>
              <a:t>y con el monto indicado en la ficha de ingreso. Debe contener todas las partidas descritas en las especificaciones técnicas, manteniendo mismo orden y numeración de ítem, además de contar con nombre y firma de un profesional municipal competente en el área de la construcción (arquitecto, ingeniero civil, constructor civil, por ejemplo). </a:t>
            </a:r>
          </a:p>
        </p:txBody>
      </p:sp>
      <p:sp>
        <p:nvSpPr>
          <p:cNvPr id="6"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spTree>
    <p:extLst>
      <p:ext uri="{BB962C8B-B14F-4D97-AF65-F5344CB8AC3E}">
        <p14:creationId xmlns="" xmlns:p14="http://schemas.microsoft.com/office/powerpoint/2010/main" val="2874611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214422"/>
            <a:ext cx="8229600" cy="4525963"/>
          </a:xfrm>
        </p:spPr>
        <p:txBody>
          <a:bodyPr>
            <a:normAutofit/>
          </a:bodyPr>
          <a:lstStyle/>
          <a:p>
            <a:pPr marL="685800" lvl="1" indent="-228600" eaLnBrk="0" hangingPunct="0">
              <a:buAutoNum type="alphaLcPeriod" startAt="4"/>
            </a:pPr>
            <a:r>
              <a:rPr lang="es-CL" sz="1400" b="1" dirty="0" smtClean="0"/>
              <a:t>Factibilidad</a:t>
            </a:r>
            <a:r>
              <a:rPr lang="es-CL" sz="1400" b="1" dirty="0"/>
              <a:t>: </a:t>
            </a:r>
            <a:r>
              <a:rPr lang="es-CL" sz="1200" dirty="0"/>
              <a:t>Este punto es de gran importancia y debe contar </a:t>
            </a:r>
            <a:r>
              <a:rPr lang="es-CL" sz="1200" dirty="0" smtClean="0"/>
              <a:t>con:</a:t>
            </a:r>
          </a:p>
          <a:p>
            <a:pPr marL="457200" lvl="1" indent="0" eaLnBrk="0" hangingPunct="0">
              <a:buNone/>
            </a:pPr>
            <a:endParaRPr lang="es-CL" sz="1400" dirty="0"/>
          </a:p>
          <a:p>
            <a:pPr marL="857250" lvl="1" indent="-400050" algn="just" eaLnBrk="0" hangingPunct="0">
              <a:buFont typeface="+mj-lt"/>
              <a:buAutoNum type="romanUcPeriod"/>
            </a:pPr>
            <a:r>
              <a:rPr lang="es-CL" sz="1400" dirty="0" smtClean="0"/>
              <a:t>Oficio </a:t>
            </a:r>
            <a:r>
              <a:rPr lang="es-CL" sz="1400" dirty="0"/>
              <a:t>del Alcalde o Presidente de la Asociación de Municipalidades, dirigido al Subsecretario de Desarrollo Regional y Administrativo, para proyectos postulados a los subprogramas de Emergencia "C" y iniciativas Cuenca </a:t>
            </a:r>
            <a:r>
              <a:rPr lang="es-CL" sz="1200" b="1" dirty="0"/>
              <a:t>"</a:t>
            </a:r>
            <a:r>
              <a:rPr lang="es-CL" sz="1400" b="1" dirty="0"/>
              <a:t>K</a:t>
            </a:r>
            <a:r>
              <a:rPr lang="es-CL" sz="1200" b="1" dirty="0" smtClean="0"/>
              <a:t>"</a:t>
            </a:r>
            <a:r>
              <a:rPr lang="es-CL" sz="1400" dirty="0" smtClean="0"/>
              <a:t>. </a:t>
            </a:r>
            <a:r>
              <a:rPr lang="es-CL" sz="1400" dirty="0"/>
              <a:t>Para la línea Tradicional, no se solicitará el Oficio Alcaldicio, solo se requiere Oficio del Gobernador </a:t>
            </a:r>
            <a:r>
              <a:rPr lang="es-CL" sz="1400" dirty="0" smtClean="0"/>
              <a:t>Regional.</a:t>
            </a:r>
          </a:p>
          <a:p>
            <a:pPr marL="457200" lvl="1" indent="0" algn="just" eaLnBrk="0" hangingPunct="0">
              <a:buNone/>
            </a:pPr>
            <a:endParaRPr lang="es-CL" sz="1600" dirty="0"/>
          </a:p>
          <a:p>
            <a:pPr marL="857250" lvl="1" indent="-400050" algn="just" eaLnBrk="0" hangingPunct="0">
              <a:buFont typeface="+mj-lt"/>
              <a:buAutoNum type="romanUcPeriod" startAt="2"/>
            </a:pPr>
            <a:r>
              <a:rPr lang="es-CL" sz="1400" dirty="0" smtClean="0"/>
              <a:t>Incluir </a:t>
            </a:r>
            <a:r>
              <a:rPr lang="es-CL" sz="1400" b="1" dirty="0"/>
              <a:t>Carta de apoyo de la población beneficiada </a:t>
            </a:r>
            <a:r>
              <a:rPr lang="es-CL" sz="1400" dirty="0"/>
              <a:t>respecto de la iniciativa presentada, representada por la junta de vecinos, club deportivo, APR, </a:t>
            </a:r>
            <a:r>
              <a:rPr lang="es-CL" sz="1400" dirty="0" smtClean="0"/>
              <a:t>etc. </a:t>
            </a:r>
            <a:r>
              <a:rPr lang="es-CL" sz="1400" dirty="0"/>
              <a:t>D</a:t>
            </a:r>
            <a:r>
              <a:rPr lang="es-CL" sz="1400" dirty="0" smtClean="0"/>
              <a:t>onde </a:t>
            </a:r>
            <a:r>
              <a:rPr lang="es-CL" sz="1400" dirty="0"/>
              <a:t>tome conocimiento y valide el proyecto formulado por el Municipio o Asociación de Municipalidades, detallando nombre y firma del organismo que emite la carta, quién será el responsable de responder la encuesta de usuario final en el cierre del proyecto. Este documento será exigible para todos los proyectos presentados a las Líneas Emergencia y Tradicional</a:t>
            </a:r>
          </a:p>
        </p:txBody>
      </p:sp>
      <p:sp>
        <p:nvSpPr>
          <p:cNvPr id="6"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pic>
        <p:nvPicPr>
          <p:cNvPr id="7" name="6 Imagen" descr="ppt9.PNG"/>
          <p:cNvPicPr>
            <a:picLocks noChangeAspect="1"/>
          </p:cNvPicPr>
          <p:nvPr/>
        </p:nvPicPr>
        <p:blipFill>
          <a:blip r:embed="rId2"/>
          <a:stretch>
            <a:fillRect/>
          </a:stretch>
        </p:blipFill>
        <p:spPr>
          <a:xfrm>
            <a:off x="3857620" y="4429132"/>
            <a:ext cx="4572032" cy="1643074"/>
          </a:xfrm>
          <a:prstGeom prst="rect">
            <a:avLst/>
          </a:prstGeom>
        </p:spPr>
      </p:pic>
    </p:spTree>
    <p:extLst>
      <p:ext uri="{BB962C8B-B14F-4D97-AF65-F5344CB8AC3E}">
        <p14:creationId xmlns="" xmlns:p14="http://schemas.microsoft.com/office/powerpoint/2010/main" val="2837011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357298"/>
            <a:ext cx="8229600" cy="4525963"/>
          </a:xfrm>
        </p:spPr>
        <p:txBody>
          <a:bodyPr>
            <a:normAutofit fontScale="77500" lnSpcReduction="20000"/>
          </a:bodyPr>
          <a:lstStyle/>
          <a:p>
            <a:pPr marL="0" indent="0" eaLnBrk="0" hangingPunct="0">
              <a:buNone/>
            </a:pPr>
            <a:r>
              <a:rPr lang="es-CL" sz="2600" b="1" dirty="0"/>
              <a:t>4</a:t>
            </a:r>
            <a:r>
              <a:rPr lang="es-CL" sz="2600" b="1" dirty="0" smtClean="0"/>
              <a:t>.    Documentos </a:t>
            </a:r>
            <a:r>
              <a:rPr lang="es-CL" sz="2600" b="1" dirty="0"/>
              <a:t>complementarios:</a:t>
            </a:r>
          </a:p>
          <a:p>
            <a:pPr marL="0" lvl="0" indent="0" eaLnBrk="0" hangingPunct="0">
              <a:buNone/>
            </a:pPr>
            <a:r>
              <a:rPr lang="es-CL" sz="2900" b="1" dirty="0" smtClean="0"/>
              <a:t>	</a:t>
            </a:r>
            <a:r>
              <a:rPr lang="es-CL" sz="2500" b="1" dirty="0" smtClean="0"/>
              <a:t>Se </a:t>
            </a:r>
            <a:r>
              <a:rPr lang="es-CL" sz="2500" b="1" dirty="0"/>
              <a:t>debe presentar alguno de los siguientes </a:t>
            </a:r>
            <a:r>
              <a:rPr lang="es-CL" sz="2500" b="1" dirty="0" smtClean="0"/>
              <a:t>documentos:</a:t>
            </a:r>
            <a:endParaRPr lang="es-CL" sz="2500" dirty="0"/>
          </a:p>
          <a:p>
            <a:pPr marL="971550" lvl="1" indent="-571500" algn="just" eaLnBrk="0" hangingPunct="0">
              <a:buFont typeface="+mj-lt"/>
              <a:buAutoNum type="romanLcPeriod"/>
            </a:pPr>
            <a:r>
              <a:rPr lang="es-CL" sz="2200" dirty="0" smtClean="0"/>
              <a:t>Permiso </a:t>
            </a:r>
            <a:r>
              <a:rPr lang="es-CL" sz="2200" dirty="0"/>
              <a:t>de edificación o Anteproyecto aprobado.</a:t>
            </a:r>
          </a:p>
          <a:p>
            <a:pPr marL="971550" lvl="1" indent="-571500" algn="just" eaLnBrk="0" hangingPunct="0">
              <a:buFont typeface="+mj-lt"/>
              <a:buAutoNum type="romanLcPeriod"/>
            </a:pPr>
            <a:r>
              <a:rPr lang="es-CL" sz="2200" dirty="0"/>
              <a:t>Certificado de Factibilidad técnica del Director de Obras Municipales (DOM), indicando que cumple con la Normativa vigente.</a:t>
            </a:r>
          </a:p>
          <a:p>
            <a:pPr marL="971550" lvl="1" indent="-571500" algn="just" eaLnBrk="0" hangingPunct="0">
              <a:buFont typeface="+mj-lt"/>
              <a:buAutoNum type="romanLcPeriod"/>
            </a:pPr>
            <a:r>
              <a:rPr lang="es-CL" sz="2200" dirty="0"/>
              <a:t>Documento del Director de Obras Municipales (DOM), que indique que toma conocimiento de la iniciativa presentada y es factible su ejecución y documento de la unidad formuladora del proyecto indicando </a:t>
            </a:r>
            <a:r>
              <a:rPr lang="es-CL" sz="2200" dirty="0" smtClean="0"/>
              <a:t>que </a:t>
            </a:r>
            <a:r>
              <a:rPr lang="es-CL" sz="2200" dirty="0"/>
              <a:t>ésta cumple con la normativa vigente.</a:t>
            </a:r>
          </a:p>
          <a:p>
            <a:pPr marL="971550" lvl="1" indent="-571500" algn="just" eaLnBrk="0" hangingPunct="0">
              <a:buFont typeface="+mj-lt"/>
              <a:buAutoNum type="romanLcPeriod"/>
            </a:pPr>
            <a:r>
              <a:rPr lang="es-CL" sz="2200" dirty="0" smtClean="0"/>
              <a:t>Certificado </a:t>
            </a:r>
            <a:r>
              <a:rPr lang="es-CL" sz="2200" dirty="0"/>
              <a:t>de factibilidad y el correspondiente formulario de solicitud, de conexión o dotación, respecto al suministro de agua potable, alcantarillado y electricidad, emitido por las empresas proveedoras de los servicios, o del comité o entidad administradora del servicio (APR, municipio u otro).</a:t>
            </a:r>
          </a:p>
          <a:p>
            <a:pPr marL="971550" lvl="1" indent="-571500" algn="just" eaLnBrk="0" hangingPunct="0">
              <a:buFont typeface="+mj-lt"/>
              <a:buAutoNum type="romanLcPeriod"/>
            </a:pPr>
            <a:r>
              <a:rPr lang="es-CL" sz="2200" dirty="0" smtClean="0"/>
              <a:t>Acta </a:t>
            </a:r>
            <a:r>
              <a:rPr lang="es-CL" sz="2200" dirty="0"/>
              <a:t>o Acuerdo del Concejo Municipal para la mantención y/o gastos operacionales o compromiso </a:t>
            </a:r>
            <a:r>
              <a:rPr lang="es-CL" sz="2200" dirty="0" smtClean="0"/>
              <a:t>Alcaldicio. </a:t>
            </a:r>
            <a:r>
              <a:rPr lang="es-CL" sz="2200" dirty="0"/>
              <a:t>En el caso de obras que no sean de administración municipal, se deberá adjuntar carta de propietario o administrador comprometiendo la mantención de esta.</a:t>
            </a:r>
          </a:p>
          <a:p>
            <a:pPr marL="971550" lvl="1" indent="-571500" algn="just" eaLnBrk="0" hangingPunct="0">
              <a:buFont typeface="+mj-lt"/>
              <a:buAutoNum type="romanLcPeriod"/>
            </a:pPr>
            <a:r>
              <a:rPr lang="es-CL" sz="2200" dirty="0" smtClean="0"/>
              <a:t>Archivo </a:t>
            </a:r>
            <a:r>
              <a:rPr lang="es-CL" sz="2200" dirty="0"/>
              <a:t>KMZ identificando la ubicación del proyecto (mismas coordenadas indicadas en ficha de ingreso</a:t>
            </a:r>
            <a:r>
              <a:rPr lang="es-CL" sz="2200" dirty="0" smtClean="0"/>
              <a:t>).</a:t>
            </a:r>
            <a:endParaRPr lang="es-CL" sz="2200" dirty="0"/>
          </a:p>
        </p:txBody>
      </p:sp>
      <p:sp>
        <p:nvSpPr>
          <p:cNvPr id="6"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spTree>
    <p:extLst>
      <p:ext uri="{BB962C8B-B14F-4D97-AF65-F5344CB8AC3E}">
        <p14:creationId xmlns="" xmlns:p14="http://schemas.microsoft.com/office/powerpoint/2010/main" val="2837011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736"/>
            <a:ext cx="8229600" cy="4697427"/>
          </a:xfrm>
        </p:spPr>
        <p:txBody>
          <a:bodyPr>
            <a:normAutofit/>
          </a:bodyPr>
          <a:lstStyle/>
          <a:p>
            <a:pPr marL="514350" indent="-514350" algn="just">
              <a:buFont typeface="+mj-lt"/>
              <a:buAutoNum type="romanLcPeriod" startAt="7"/>
            </a:pPr>
            <a:r>
              <a:rPr lang="es-MX" sz="1200" dirty="0" smtClean="0"/>
              <a:t>En el caso de proyectos que para su ejecución deban contar con autorizaciones de otros organismos o instituciones, deberán acompañar el debido certificado de visación, permiso o resolución correspondiente. Ej.: Concesiones, Salud, Vialidad, Subsecretaría de Prevención del Delito, etc.</a:t>
            </a:r>
          </a:p>
          <a:p>
            <a:pPr marL="285750" indent="-285750" algn="just">
              <a:buFont typeface="+mj-lt"/>
              <a:buAutoNum type="romanLcPeriod" startAt="7"/>
            </a:pPr>
            <a:endParaRPr lang="es-MX" sz="1200" dirty="0"/>
          </a:p>
          <a:p>
            <a:pPr marL="571500" indent="-571500" algn="just">
              <a:buFont typeface="+mj-lt"/>
              <a:buAutoNum type="romanLcPeriod" startAt="7"/>
            </a:pPr>
            <a:r>
              <a:rPr lang="es-MX" sz="1200" dirty="0" smtClean="0"/>
              <a:t>Para </a:t>
            </a:r>
            <a:r>
              <a:rPr lang="es-MX" sz="1200" dirty="0"/>
              <a:t>iniciativas que contemplen construcción de veredas, calzadas o </a:t>
            </a:r>
            <a:r>
              <a:rPr lang="es-MX" sz="1200" dirty="0" smtClean="0"/>
              <a:t>ciclo vías </a:t>
            </a:r>
            <a:r>
              <a:rPr lang="es-MX" sz="1200" dirty="0"/>
              <a:t>nuevas deberán incluir aprobación SERVIU. En caso de ser rural la aprobación será otorgada por la Dirección de Vialidad.</a:t>
            </a:r>
          </a:p>
          <a:p>
            <a:pPr marL="571500" indent="-571500" algn="just">
              <a:buFont typeface="+mj-lt"/>
              <a:buAutoNum type="romanLcPeriod" startAt="7"/>
            </a:pPr>
            <a:endParaRPr lang="es-MX" sz="1200" dirty="0" smtClean="0"/>
          </a:p>
          <a:p>
            <a:pPr marL="571500" indent="-571500" algn="just">
              <a:buFont typeface="+mj-lt"/>
              <a:buAutoNum type="romanLcPeriod" startAt="7"/>
            </a:pPr>
            <a:r>
              <a:rPr lang="es-MX" sz="1200" dirty="0" smtClean="0"/>
              <a:t>Para </a:t>
            </a:r>
            <a:r>
              <a:rPr lang="es-MX" sz="1200" dirty="0"/>
              <a:t>proyectos de bacheo que no sobrepasen los 20 metros cuadrados, deberán cumplir con lo definido en la Circular SUBDERE Nº23, del 15 de febrero de 2019.</a:t>
            </a:r>
          </a:p>
          <a:p>
            <a:pPr marL="571500" indent="-571500" algn="just">
              <a:buFont typeface="+mj-lt"/>
              <a:buAutoNum type="romanLcPeriod" startAt="7"/>
            </a:pPr>
            <a:endParaRPr lang="es-MX" sz="1200" dirty="0"/>
          </a:p>
          <a:p>
            <a:pPr marL="571500" indent="-571500" algn="just">
              <a:buFont typeface="+mj-lt"/>
              <a:buAutoNum type="romanLcPeriod" startAt="7"/>
            </a:pPr>
            <a:r>
              <a:rPr lang="es-MX" sz="1200" dirty="0" smtClean="0"/>
              <a:t>Las </a:t>
            </a:r>
            <a:r>
              <a:rPr lang="es-MX" sz="1200" dirty="0"/>
              <a:t>iniciativas relativas a seguridad ciudadana deberán estar en concordancia con los lineamientos de la Subsecretaría de Prevención del Delito y regirse por lo que establece el respectivo Convenio.</a:t>
            </a:r>
          </a:p>
          <a:p>
            <a:pPr marL="571500" indent="-571500" algn="just">
              <a:buFont typeface="+mj-lt"/>
              <a:buAutoNum type="romanLcPeriod" startAt="7"/>
            </a:pPr>
            <a:endParaRPr lang="es-MX" sz="1200" dirty="0"/>
          </a:p>
          <a:p>
            <a:pPr marL="571500" indent="-571500" algn="just">
              <a:buFont typeface="+mj-lt"/>
              <a:buAutoNum type="romanLcPeriod" startAt="7"/>
            </a:pPr>
            <a:r>
              <a:rPr lang="es-MX" sz="1200" dirty="0" smtClean="0"/>
              <a:t>Cualquier </a:t>
            </a:r>
            <a:r>
              <a:rPr lang="es-MX" sz="1200" dirty="0"/>
              <a:t>otro documento que sea necesario para viabilizar la elegibilidad del proyecto.</a:t>
            </a:r>
          </a:p>
          <a:p>
            <a:endParaRPr lang="es-CL" dirty="0"/>
          </a:p>
        </p:txBody>
      </p:sp>
      <p:sp>
        <p:nvSpPr>
          <p:cNvPr id="6" name="1 Título"/>
          <p:cNvSpPr txBox="1">
            <a:spLocks/>
          </p:cNvSpPr>
          <p:nvPr/>
        </p:nvSpPr>
        <p:spPr>
          <a:xfrm>
            <a:off x="457200" y="274638"/>
            <a:ext cx="5122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FUENTES DE FINANCIAMIENTO</a:t>
            </a:r>
            <a:endParaRPr lang="es-CL" sz="2400" b="1" dirty="0"/>
          </a:p>
        </p:txBody>
      </p:sp>
      <p:pic>
        <p:nvPicPr>
          <p:cNvPr id="5" name="4 Imagen" descr="PPT6.PNG"/>
          <p:cNvPicPr>
            <a:picLocks noChangeAspect="1"/>
          </p:cNvPicPr>
          <p:nvPr/>
        </p:nvPicPr>
        <p:blipFill>
          <a:blip r:embed="rId2"/>
          <a:stretch>
            <a:fillRect/>
          </a:stretch>
        </p:blipFill>
        <p:spPr>
          <a:xfrm>
            <a:off x="4429124" y="4357694"/>
            <a:ext cx="3714776" cy="1928826"/>
          </a:xfrm>
          <a:prstGeom prst="rect">
            <a:avLst/>
          </a:prstGeom>
        </p:spPr>
      </p:pic>
    </p:spTree>
    <p:extLst>
      <p:ext uri="{BB962C8B-B14F-4D97-AF65-F5344CB8AC3E}">
        <p14:creationId xmlns="" xmlns:p14="http://schemas.microsoft.com/office/powerpoint/2010/main" val="2837011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2038</Words>
  <Application>Microsoft Office PowerPoint</Application>
  <PresentationFormat>Presentación en pantalla (4:3)</PresentationFormat>
  <Paragraphs>119</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"PROGRAMA DE MEJORAMIENTO DE LA GESTION MUNICIPAL 2022"</vt:lpstr>
      <vt:lpstr>Diapositiva 2</vt:lpstr>
      <vt:lpstr>FUENTES DE FINANCIAMIENTO</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Sebastian Beiza sbeizi</dc:creator>
  <cp:lastModifiedBy>mbustr</cp:lastModifiedBy>
  <cp:revision>34</cp:revision>
  <dcterms:created xsi:type="dcterms:W3CDTF">2022-01-29T14:30:11Z</dcterms:created>
  <dcterms:modified xsi:type="dcterms:W3CDTF">2022-09-21T20:05:24Z</dcterms:modified>
</cp:coreProperties>
</file>